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90" r:id="rId4"/>
    <p:sldId id="291" r:id="rId5"/>
    <p:sldId id="288" r:id="rId6"/>
    <p:sldId id="283" r:id="rId7"/>
    <p:sldId id="257" r:id="rId8"/>
    <p:sldId id="258" r:id="rId9"/>
    <p:sldId id="259" r:id="rId10"/>
    <p:sldId id="292" r:id="rId11"/>
    <p:sldId id="260" r:id="rId12"/>
    <p:sldId id="261" r:id="rId13"/>
    <p:sldId id="262" r:id="rId14"/>
    <p:sldId id="263" r:id="rId15"/>
    <p:sldId id="264" r:id="rId16"/>
    <p:sldId id="298" r:id="rId17"/>
    <p:sldId id="265" r:id="rId18"/>
    <p:sldId id="266" r:id="rId19"/>
    <p:sldId id="267" r:id="rId20"/>
    <p:sldId id="305" r:id="rId21"/>
    <p:sldId id="295" r:id="rId22"/>
    <p:sldId id="268" r:id="rId23"/>
    <p:sldId id="293" r:id="rId24"/>
    <p:sldId id="269" r:id="rId25"/>
    <p:sldId id="270" r:id="rId26"/>
    <p:sldId id="271" r:id="rId27"/>
    <p:sldId id="300" r:id="rId28"/>
    <p:sldId id="272" r:id="rId29"/>
    <p:sldId id="299" r:id="rId30"/>
    <p:sldId id="273" r:id="rId31"/>
    <p:sldId id="301" r:id="rId32"/>
    <p:sldId id="274" r:id="rId33"/>
    <p:sldId id="275" r:id="rId34"/>
    <p:sldId id="306" r:id="rId35"/>
    <p:sldId id="285" r:id="rId36"/>
    <p:sldId id="302" r:id="rId37"/>
    <p:sldId id="276" r:id="rId38"/>
    <p:sldId id="303" r:id="rId39"/>
    <p:sldId id="277" r:id="rId40"/>
    <p:sldId id="278" r:id="rId41"/>
    <p:sldId id="279" r:id="rId42"/>
    <p:sldId id="280" r:id="rId43"/>
    <p:sldId id="281" r:id="rId44"/>
    <p:sldId id="297" r:id="rId45"/>
    <p:sldId id="304" r:id="rId46"/>
    <p:sldId id="28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120561"/>
    <a:srgbClr val="000099"/>
    <a:srgbClr val="000066"/>
    <a:srgbClr val="0033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265" autoAdjust="0"/>
  </p:normalViewPr>
  <p:slideViewPr>
    <p:cSldViewPr>
      <p:cViewPr varScale="1">
        <p:scale>
          <a:sx n="62" d="100"/>
          <a:sy n="62" d="100"/>
        </p:scale>
        <p:origin x="-9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5" Type="http://schemas.openxmlformats.org/officeDocument/2006/relationships/image" Target="../media/image33.wmf"/><Relationship Id="rId4"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5" Type="http://schemas.openxmlformats.org/officeDocument/2006/relationships/image" Target="../media/image47.wmf"/><Relationship Id="rId4" Type="http://schemas.openxmlformats.org/officeDocument/2006/relationships/image" Target="../media/image4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4" Type="http://schemas.openxmlformats.org/officeDocument/2006/relationships/image" Target="../media/image60.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3.wmf"/><Relationship Id="rId7" Type="http://schemas.openxmlformats.org/officeDocument/2006/relationships/image" Target="../media/image67.wmf"/><Relationship Id="rId2" Type="http://schemas.openxmlformats.org/officeDocument/2006/relationships/image" Target="../media/image62.wmf"/><Relationship Id="rId1" Type="http://schemas.openxmlformats.org/officeDocument/2006/relationships/image" Target="../media/image61.wmf"/><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4" Type="http://schemas.openxmlformats.org/officeDocument/2006/relationships/image" Target="../media/image71.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5" Type="http://schemas.openxmlformats.org/officeDocument/2006/relationships/image" Target="../media/image14.wmf"/><Relationship Id="rId4"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17.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5" Type="http://schemas.openxmlformats.org/officeDocument/2006/relationships/image" Target="../media/image28.wmf"/><Relationship Id="rId4" Type="http://schemas.openxmlformats.org/officeDocument/2006/relationships/image" Target="../media/image2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9/25/2013</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9/25/2013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9/25/2013</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9/25/2013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9/25/2013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9/25/2013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9/25/2013</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9/25/2013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9/25/2013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9/25/2013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9/25/2013</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9/25/2013</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oleObject" Target="../embeddings/oleObject17.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 Id="rId9" Type="http://schemas.openxmlformats.org/officeDocument/2006/relationships/oleObject" Target="../embeddings/oleObject23.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4.bin"/><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7.bin"/><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9.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oleObject" Target="../embeddings/oleObject34.bin"/><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7.bin"/><Relationship Id="rId5" Type="http://schemas.openxmlformats.org/officeDocument/2006/relationships/oleObject" Target="../embeddings/oleObject36.bin"/><Relationship Id="rId4" Type="http://schemas.openxmlformats.org/officeDocument/2006/relationships/oleObject" Target="../embeddings/oleObject35.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oleObject" Target="../embeddings/oleObject42.bin"/><Relationship Id="rId4" Type="http://schemas.openxmlformats.org/officeDocument/2006/relationships/oleObject" Target="../embeddings/oleObject41.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3.bin"/><Relationship Id="rId7"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46.bin"/><Relationship Id="rId5" Type="http://schemas.openxmlformats.org/officeDocument/2006/relationships/oleObject" Target="../embeddings/oleObject45.bin"/><Relationship Id="rId4" Type="http://schemas.openxmlformats.org/officeDocument/2006/relationships/oleObject" Target="../embeddings/oleObject44.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oleObject" Target="../embeddings/oleObject50.bin"/><Relationship Id="rId4" Type="http://schemas.openxmlformats.org/officeDocument/2006/relationships/oleObject" Target="../embeddings/oleObject49.bin"/></Relationships>
</file>

<file path=ppt/slides/_rels/slide1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55.bin"/><Relationship Id="rId5" Type="http://schemas.openxmlformats.org/officeDocument/2006/relationships/oleObject" Target="../embeddings/oleObject54.bin"/><Relationship Id="rId4" Type="http://schemas.openxmlformats.org/officeDocument/2006/relationships/oleObject" Target="../embeddings/oleObject53.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60.bin"/><Relationship Id="rId5" Type="http://schemas.openxmlformats.org/officeDocument/2006/relationships/oleObject" Target="../embeddings/oleObject59.bin"/><Relationship Id="rId4" Type="http://schemas.openxmlformats.org/officeDocument/2006/relationships/oleObject" Target="../embeddings/oleObject58.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oleObject" Target="../embeddings/oleObject61.bin"/><Relationship Id="rId7"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64.bin"/><Relationship Id="rId5" Type="http://schemas.openxmlformats.org/officeDocument/2006/relationships/oleObject" Target="../embeddings/oleObject63.bin"/><Relationship Id="rId4" Type="http://schemas.openxmlformats.org/officeDocument/2006/relationships/oleObject" Target="../embeddings/oleObject62.bin"/><Relationship Id="rId9" Type="http://schemas.openxmlformats.org/officeDocument/2006/relationships/oleObject" Target="../embeddings/oleObject67.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71.bin"/><Relationship Id="rId5" Type="http://schemas.openxmlformats.org/officeDocument/2006/relationships/oleObject" Target="../embeddings/oleObject70.bin"/><Relationship Id="rId4" Type="http://schemas.openxmlformats.org/officeDocument/2006/relationships/oleObject" Target="../embeddings/oleObject69.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oleObject" Target="../embeddings/oleObject74.bin"/><Relationship Id="rId4" Type="http://schemas.openxmlformats.org/officeDocument/2006/relationships/oleObject" Target="../embeddings/oleObject73.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oleObject" Target="../embeddings/oleObject78.bin"/><Relationship Id="rId4" Type="http://schemas.openxmlformats.org/officeDocument/2006/relationships/oleObject" Target="../embeddings/oleObject77.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oleObject" Target="../embeddings/oleObject81.bin"/><Relationship Id="rId4" Type="http://schemas.openxmlformats.org/officeDocument/2006/relationships/oleObject" Target="../embeddings/oleObject80.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25.v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6"/>
          <p:cNvSpPr>
            <a:spLocks noChangeArrowheads="1"/>
          </p:cNvSpPr>
          <p:nvPr/>
        </p:nvSpPr>
        <p:spPr bwMode="auto">
          <a:xfrm>
            <a:off x="0" y="676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 name="Group 9"/>
          <p:cNvGrpSpPr/>
          <p:nvPr/>
        </p:nvGrpSpPr>
        <p:grpSpPr>
          <a:xfrm>
            <a:off x="0" y="0"/>
            <a:ext cx="9144000" cy="838200"/>
            <a:chOff x="0" y="0"/>
            <a:chExt cx="9144000" cy="838200"/>
          </a:xfrm>
          <a:effectLst/>
        </p:grpSpPr>
        <p:sp>
          <p:nvSpPr>
            <p:cNvPr id="4" name="Rounded Rectangle 3"/>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solidFill>
              </a:rPr>
              <a:t>THE RUTHERFORD-SANTILLI </a:t>
            </a:r>
          </a:p>
          <a:p>
            <a:pPr algn="r"/>
            <a:r>
              <a:rPr lang="en-US" b="1" dirty="0" smtClean="0">
                <a:solidFill>
                  <a:schemeClr val="bg1"/>
                </a:solidFill>
              </a:rPr>
              <a:t>NEUTRON MODEL</a:t>
            </a:r>
            <a:endParaRPr lang="en-US" dirty="0">
              <a:solidFill>
                <a:schemeClr val="bg1"/>
              </a:solidFill>
            </a:endParaRPr>
          </a:p>
        </p:txBody>
      </p:sp>
      <p:grpSp>
        <p:nvGrpSpPr>
          <p:cNvPr id="7" name="Group 6"/>
          <p:cNvGrpSpPr/>
          <p:nvPr/>
        </p:nvGrpSpPr>
        <p:grpSpPr>
          <a:xfrm>
            <a:off x="0" y="6488017"/>
            <a:ext cx="9144000" cy="381000"/>
            <a:chOff x="0" y="6488017"/>
            <a:chExt cx="9144000" cy="381000"/>
          </a:xfrm>
        </p:grpSpPr>
        <p:grpSp>
          <p:nvGrpSpPr>
            <p:cNvPr id="8" name="Group 17"/>
            <p:cNvGrpSpPr/>
            <p:nvPr/>
          </p:nvGrpSpPr>
          <p:grpSpPr>
            <a:xfrm>
              <a:off x="0" y="6488017"/>
              <a:ext cx="9144000" cy="381000"/>
              <a:chOff x="0" y="6488017"/>
              <a:chExt cx="9144000" cy="381000"/>
            </a:xfrm>
          </p:grpSpPr>
          <p:sp>
            <p:nvSpPr>
              <p:cNvPr id="11" name="Rounded Rectangle 10"/>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905000" y="6488668"/>
              <a:ext cx="1704569" cy="338554"/>
            </a:xfrm>
            <a:prstGeom prst="rect">
              <a:avLst/>
            </a:prstGeom>
            <a:noFill/>
          </p:spPr>
          <p:txBody>
            <a:bodyPr wrap="none" rtlCol="0">
              <a:spAutoFit/>
            </a:bodyPr>
            <a:lstStyle/>
            <a:p>
              <a:r>
                <a:rPr lang="en-US" sz="1600" dirty="0" smtClean="0">
                  <a:solidFill>
                    <a:schemeClr val="bg1"/>
                  </a:solidFill>
                </a:rPr>
                <a:t>Neutron Synthesis</a:t>
              </a:r>
              <a:endParaRPr lang="en-US" sz="1600" dirty="0">
                <a:solidFill>
                  <a:schemeClr val="bg1"/>
                </a:solidFill>
              </a:endParaRPr>
            </a:p>
          </p:txBody>
        </p:sp>
      </p:grpSp>
      <p:sp>
        <p:nvSpPr>
          <p:cNvPr id="13" name="TextBox 12"/>
          <p:cNvSpPr txBox="1"/>
          <p:nvPr/>
        </p:nvSpPr>
        <p:spPr>
          <a:xfrm>
            <a:off x="990600" y="1600200"/>
            <a:ext cx="7016344" cy="830997"/>
          </a:xfrm>
          <a:prstGeom prst="rect">
            <a:avLst/>
          </a:prstGeom>
          <a:noFill/>
        </p:spPr>
        <p:txBody>
          <a:bodyPr wrap="none" rtlCol="0">
            <a:spAutoFit/>
          </a:bodyPr>
          <a:lstStyle/>
          <a:p>
            <a:pPr algn="ctr"/>
            <a:r>
              <a:rPr lang="en-US" sz="2400" b="1" dirty="0" smtClean="0"/>
              <a:t>Conceptual Aspects and Experimental Verification of </a:t>
            </a:r>
          </a:p>
          <a:p>
            <a:pPr algn="ctr"/>
            <a:r>
              <a:rPr lang="en-US" sz="2400" b="1" dirty="0" smtClean="0"/>
              <a:t>the Rutherford-</a:t>
            </a:r>
            <a:r>
              <a:rPr lang="en-US" sz="2400" b="1" dirty="0" err="1" smtClean="0"/>
              <a:t>Santilli</a:t>
            </a:r>
            <a:r>
              <a:rPr lang="en-US" sz="2400" b="1" dirty="0" smtClean="0"/>
              <a:t> Neutron Model </a:t>
            </a:r>
          </a:p>
        </p:txBody>
      </p:sp>
      <p:sp>
        <p:nvSpPr>
          <p:cNvPr id="15" name="Rectangle 14"/>
          <p:cNvSpPr/>
          <p:nvPr/>
        </p:nvSpPr>
        <p:spPr>
          <a:xfrm>
            <a:off x="838200" y="2590800"/>
            <a:ext cx="7239000" cy="45719"/>
          </a:xfrm>
          <a:prstGeom prst="rect">
            <a:avLst/>
          </a:prstGeom>
          <a:gradFill flip="none" rotWithShape="1">
            <a:gsLst>
              <a:gs pos="0">
                <a:schemeClr val="accent6">
                  <a:lumMod val="75000"/>
                  <a:alpha val="91000"/>
                </a:schemeClr>
              </a:gs>
              <a:gs pos="50000">
                <a:schemeClr val="accent6">
                  <a:lumMod val="75000"/>
                </a:schemeClr>
              </a:gs>
              <a:gs pos="100000">
                <a:schemeClr val="accent1">
                  <a:tint val="23500"/>
                  <a:satMod val="16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505200" y="2819400"/>
            <a:ext cx="1912447" cy="369332"/>
          </a:xfrm>
          <a:prstGeom prst="rect">
            <a:avLst/>
          </a:prstGeom>
          <a:noFill/>
        </p:spPr>
        <p:txBody>
          <a:bodyPr wrap="none" rtlCol="0">
            <a:spAutoFit/>
          </a:bodyPr>
          <a:lstStyle/>
          <a:p>
            <a:r>
              <a:rPr lang="en-US" dirty="0" smtClean="0">
                <a:latin typeface="Bodoni MT Black" pitchFamily="18" charset="0"/>
              </a:rPr>
              <a:t>ICNAAM 2013</a:t>
            </a:r>
            <a:endParaRPr lang="en-US" dirty="0">
              <a:latin typeface="Bodoni MT Black" pitchFamily="18" charset="0"/>
            </a:endParaRPr>
          </a:p>
        </p:txBody>
      </p:sp>
      <p:sp>
        <p:nvSpPr>
          <p:cNvPr id="17" name="TextBox 16"/>
          <p:cNvSpPr txBox="1"/>
          <p:nvPr/>
        </p:nvSpPr>
        <p:spPr>
          <a:xfrm>
            <a:off x="990600" y="3581400"/>
            <a:ext cx="6884897" cy="1569660"/>
          </a:xfrm>
          <a:prstGeom prst="rect">
            <a:avLst/>
          </a:prstGeom>
          <a:noFill/>
        </p:spPr>
        <p:txBody>
          <a:bodyPr wrap="none" rtlCol="0">
            <a:spAutoFit/>
          </a:bodyPr>
          <a:lstStyle/>
          <a:p>
            <a:pPr algn="ctr">
              <a:lnSpc>
                <a:spcPct val="150000"/>
              </a:lnSpc>
            </a:pPr>
            <a:r>
              <a:rPr lang="en-US" sz="2400" dirty="0" err="1" smtClean="0"/>
              <a:t>Chandrakant</a:t>
            </a:r>
            <a:r>
              <a:rPr lang="en-US" sz="2400" dirty="0" smtClean="0"/>
              <a:t> S. </a:t>
            </a:r>
            <a:r>
              <a:rPr lang="en-US" sz="2400" dirty="0" err="1" smtClean="0"/>
              <a:t>Burande</a:t>
            </a:r>
            <a:endParaRPr lang="en-US" sz="2400" dirty="0" smtClean="0"/>
          </a:p>
          <a:p>
            <a:pPr algn="ctr"/>
            <a:r>
              <a:rPr lang="en-US" sz="2000" dirty="0" err="1" smtClean="0"/>
              <a:t>Vilasrao</a:t>
            </a:r>
            <a:r>
              <a:rPr lang="en-US" sz="2000" dirty="0" smtClean="0"/>
              <a:t> </a:t>
            </a:r>
            <a:r>
              <a:rPr lang="en-US" sz="2000" dirty="0" err="1" smtClean="0"/>
              <a:t>Deshmukh</a:t>
            </a:r>
            <a:r>
              <a:rPr lang="en-US" sz="2000" dirty="0" smtClean="0"/>
              <a:t> College of Engineering &amp; Technology, </a:t>
            </a:r>
            <a:r>
              <a:rPr lang="en-US" sz="2000" dirty="0" err="1" smtClean="0"/>
              <a:t>Mouda</a:t>
            </a:r>
            <a:endParaRPr lang="en-US" sz="2000" dirty="0" smtClean="0"/>
          </a:p>
          <a:p>
            <a:pPr algn="ctr"/>
            <a:r>
              <a:rPr lang="en-US" sz="2000" dirty="0" smtClean="0"/>
              <a:t>India</a:t>
            </a:r>
          </a:p>
          <a:p>
            <a:pPr algn="ctr"/>
            <a:r>
              <a:rPr lang="en-US" sz="2000" dirty="0" smtClean="0"/>
              <a:t>Email: csburande@gmail.com</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9"/>
          <p:cNvGrpSpPr/>
          <p:nvPr/>
        </p:nvGrpSpPr>
        <p:grpSpPr>
          <a:xfrm>
            <a:off x="11875"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a:scene3d>
            <a:camera prst="obliqueBottomRight"/>
            <a:lightRig rig="threePt" dir="t"/>
          </a:scene3d>
        </p:grpSpPr>
        <p:sp>
          <p:nvSpPr>
            <p:cNvPr id="8" name="Rounded Rectangle 7"/>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11875" y="6488017"/>
            <a:ext cx="9144000" cy="381000"/>
            <a:chOff x="0" y="6488017"/>
            <a:chExt cx="9144000" cy="381000"/>
          </a:xfrm>
        </p:grpSpPr>
        <p:grpSp>
          <p:nvGrpSpPr>
            <p:cNvPr id="11" name="Group 17"/>
            <p:cNvGrpSpPr/>
            <p:nvPr/>
          </p:nvGrpSpPr>
          <p:grpSpPr>
            <a:xfrm>
              <a:off x="0" y="6488017"/>
              <a:ext cx="9144000" cy="381000"/>
              <a:chOff x="0" y="6488017"/>
              <a:chExt cx="9144000" cy="381000"/>
            </a:xfrm>
          </p:grpSpPr>
          <p:sp>
            <p:nvSpPr>
              <p:cNvPr id="14" name="Rounded Rectangle 13"/>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65000"/>
                    </a:schemeClr>
                  </a:solidFill>
                </a:rPr>
                <a:t>Chandrakant</a:t>
              </a:r>
              <a:r>
                <a:rPr lang="en-US" sz="1600" dirty="0" smtClean="0">
                  <a:solidFill>
                    <a:schemeClr val="bg1">
                      <a:lumMod val="65000"/>
                    </a:schemeClr>
                  </a:solidFill>
                </a:rPr>
                <a:t>  S. </a:t>
              </a:r>
              <a:r>
                <a:rPr lang="en-US" sz="1600" dirty="0" err="1" smtClean="0">
                  <a:solidFill>
                    <a:schemeClr val="bg1">
                      <a:lumMod val="65000"/>
                    </a:schemeClr>
                  </a:solidFill>
                </a:rPr>
                <a:t>Burande</a:t>
              </a:r>
              <a:r>
                <a:rPr lang="en-US" sz="1600" dirty="0" smtClean="0">
                  <a:solidFill>
                    <a:schemeClr val="bg1">
                      <a:lumMod val="65000"/>
                    </a:schemeClr>
                  </a:solidFill>
                </a:rPr>
                <a:t>, VDCET, </a:t>
              </a:r>
              <a:r>
                <a:rPr lang="en-US" sz="1600" dirty="0" err="1" smtClean="0">
                  <a:solidFill>
                    <a:schemeClr val="bg1">
                      <a:lumMod val="65000"/>
                    </a:schemeClr>
                  </a:solidFill>
                </a:rPr>
                <a:t>Mouda</a:t>
              </a:r>
              <a:r>
                <a:rPr lang="en-US" sz="1600" dirty="0" smtClean="0">
                  <a:solidFill>
                    <a:schemeClr val="bg1">
                      <a:lumMod val="65000"/>
                    </a:schemeClr>
                  </a:solidFill>
                </a:rPr>
                <a:t>, India</a:t>
              </a:r>
              <a:endParaRPr lang="en-US" sz="1600" dirty="0">
                <a:solidFill>
                  <a:schemeClr val="bg1">
                    <a:lumMod val="65000"/>
                  </a:schemeClr>
                </a:solidFill>
              </a:endParaRPr>
            </a:p>
          </p:txBody>
        </p:sp>
        <p:sp>
          <p:nvSpPr>
            <p:cNvPr id="13" name="TextBox 12"/>
            <p:cNvSpPr txBox="1"/>
            <p:nvPr/>
          </p:nvSpPr>
          <p:spPr>
            <a:xfrm>
              <a:off x="1905000" y="6488668"/>
              <a:ext cx="1704569" cy="338554"/>
            </a:xfrm>
            <a:prstGeom prst="rect">
              <a:avLst/>
            </a:prstGeom>
            <a:noFill/>
          </p:spPr>
          <p:txBody>
            <a:bodyPr wrap="none" rtlCol="0">
              <a:spAutoFit/>
            </a:bodyPr>
            <a:lstStyle/>
            <a:p>
              <a:r>
                <a:rPr lang="en-US" sz="1600" dirty="0" smtClean="0">
                  <a:solidFill>
                    <a:schemeClr val="bg1">
                      <a:lumMod val="65000"/>
                    </a:schemeClr>
                  </a:solidFill>
                </a:rPr>
                <a:t>Neutron Synthesis</a:t>
              </a:r>
              <a:endParaRPr lang="en-US" sz="1600" dirty="0">
                <a:solidFill>
                  <a:schemeClr val="bg1">
                    <a:lumMod val="65000"/>
                  </a:schemeClr>
                </a:solidFill>
              </a:endParaRPr>
            </a:p>
          </p:txBody>
        </p:sp>
      </p:grpSp>
      <p:graphicFrame>
        <p:nvGraphicFramePr>
          <p:cNvPr id="64513" name="Object 1"/>
          <p:cNvGraphicFramePr>
            <a:graphicFrameLocks noChangeAspect="1"/>
          </p:cNvGraphicFramePr>
          <p:nvPr/>
        </p:nvGraphicFramePr>
        <p:xfrm>
          <a:off x="990600" y="1219200"/>
          <a:ext cx="6530975" cy="1147763"/>
        </p:xfrm>
        <a:graphic>
          <a:graphicData uri="http://schemas.openxmlformats.org/presentationml/2006/ole">
            <p:oleObj spid="_x0000_s64513" name="Equation" r:id="rId3" imgW="3251160" imgH="571320" progId="Equation.DSMT4">
              <p:embed/>
            </p:oleObj>
          </a:graphicData>
        </a:graphic>
      </p:graphicFrame>
      <p:sp>
        <p:nvSpPr>
          <p:cNvPr id="16" name="TextBox 15"/>
          <p:cNvSpPr txBox="1"/>
          <p:nvPr/>
        </p:nvSpPr>
        <p:spPr>
          <a:xfrm>
            <a:off x="228600" y="2590800"/>
            <a:ext cx="8534400" cy="2708434"/>
          </a:xfrm>
          <a:prstGeom prst="rect">
            <a:avLst/>
          </a:prstGeom>
          <a:noFill/>
        </p:spPr>
        <p:txBody>
          <a:bodyPr wrap="square" rtlCol="0">
            <a:spAutoFit/>
          </a:bodyPr>
          <a:lstStyle/>
          <a:p>
            <a:pPr marL="339725" indent="-339725" algn="just">
              <a:spcBef>
                <a:spcPts val="600"/>
              </a:spcBef>
              <a:spcAft>
                <a:spcPts val="600"/>
              </a:spcAft>
              <a:buFont typeface="Wingdings" pitchFamily="2" charset="2"/>
              <a:buChar char="§"/>
            </a:pPr>
            <a:r>
              <a:rPr lang="en-US" sz="2000" dirty="0" smtClean="0"/>
              <a:t>the two diagonal matrices represent the shapes (assumed to be spheroids) and the densities of the particle. considered, while </a:t>
            </a:r>
          </a:p>
          <a:p>
            <a:pPr marL="339725" indent="-339725" algn="just">
              <a:spcBef>
                <a:spcPts val="600"/>
              </a:spcBef>
              <a:spcAft>
                <a:spcPts val="600"/>
              </a:spcAft>
              <a:buFont typeface="Wingdings" pitchFamily="2" charset="2"/>
              <a:buChar char="§"/>
            </a:pPr>
            <a:r>
              <a:rPr lang="en-US" sz="2000" dirty="0" smtClean="0"/>
              <a:t>the last term represents the non-Hamiltonian interactions. </a:t>
            </a:r>
          </a:p>
          <a:p>
            <a:pPr marL="339725" indent="-339725" algn="just">
              <a:spcBef>
                <a:spcPts val="600"/>
              </a:spcBef>
              <a:spcAft>
                <a:spcPts val="600"/>
              </a:spcAft>
              <a:buFont typeface="Wingdings" pitchFamily="2" charset="2"/>
              <a:buChar char="§"/>
            </a:pPr>
            <a:r>
              <a:rPr lang="en-US" sz="2000" dirty="0" smtClean="0"/>
              <a:t>Clearly, this mutual penetration cannot be represented with a Hamiltonian for because it does not hold the nonlocal-differential topology. </a:t>
            </a:r>
          </a:p>
          <a:p>
            <a:pPr marL="339725" indent="-339725" algn="just">
              <a:spcBef>
                <a:spcPts val="600"/>
              </a:spcBef>
              <a:spcAft>
                <a:spcPts val="600"/>
              </a:spcAft>
              <a:buFont typeface="Wingdings" pitchFamily="2" charset="2"/>
              <a:buChar char="§"/>
            </a:pPr>
            <a:r>
              <a:rPr lang="en-US" sz="2000" dirty="0" smtClean="0"/>
              <a:t>However, the same interactions can be readily represented with </a:t>
            </a:r>
            <a:r>
              <a:rPr lang="en-US" sz="2000" dirty="0" err="1" smtClean="0"/>
              <a:t>Santilli’s</a:t>
            </a:r>
            <a:r>
              <a:rPr lang="en-US" sz="2000" dirty="0" smtClean="0"/>
              <a:t> </a:t>
            </a:r>
            <a:r>
              <a:rPr lang="en-US" sz="2000" dirty="0" err="1" smtClean="0"/>
              <a:t>isounit</a:t>
            </a:r>
            <a:r>
              <a:rPr lang="en-US" sz="2000" dirty="0" smtClean="0"/>
              <a:t> as it indeed nonlocal-integral. </a:t>
            </a:r>
          </a:p>
        </p:txBody>
      </p:sp>
      <p:sp>
        <p:nvSpPr>
          <p:cNvPr id="17" name="TextBox 16"/>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sp>
        <p:nvSpPr>
          <p:cNvPr id="18" name="Rectangle 17"/>
          <p:cNvSpPr/>
          <p:nvPr/>
        </p:nvSpPr>
        <p:spPr>
          <a:xfrm>
            <a:off x="5257800" y="228600"/>
            <a:ext cx="1927387" cy="400110"/>
          </a:xfrm>
          <a:prstGeom prst="rect">
            <a:avLst/>
          </a:prstGeom>
        </p:spPr>
        <p:txBody>
          <a:bodyPr wrap="none">
            <a:spAutoFit/>
          </a:bodyPr>
          <a:lstStyle/>
          <a:p>
            <a:r>
              <a:rPr lang="en-US" sz="2000" b="1" dirty="0" err="1" smtClean="0">
                <a:solidFill>
                  <a:schemeClr val="bg1">
                    <a:lumMod val="65000"/>
                  </a:schemeClr>
                </a:solidFill>
              </a:rPr>
              <a:t>Hadronic</a:t>
            </a:r>
            <a:r>
              <a:rPr lang="en-US" sz="2000" b="1" dirty="0" smtClean="0">
                <a:solidFill>
                  <a:schemeClr val="bg1">
                    <a:lumMod val="65000"/>
                  </a:schemeClr>
                </a:solidFill>
              </a:rPr>
              <a:t> Energy</a:t>
            </a:r>
            <a:endParaRPr lang="en-US" sz="2000" b="1"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36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p:cNvSpPr txBox="1"/>
          <p:nvPr/>
        </p:nvSpPr>
        <p:spPr>
          <a:xfrm>
            <a:off x="228600" y="1066800"/>
            <a:ext cx="8458200" cy="707886"/>
          </a:xfrm>
          <a:prstGeom prst="rect">
            <a:avLst/>
          </a:prstGeom>
          <a:noFill/>
        </p:spPr>
        <p:txBody>
          <a:bodyPr wrap="square" rtlCol="0">
            <a:spAutoFit/>
          </a:bodyPr>
          <a:lstStyle/>
          <a:p>
            <a:r>
              <a:rPr lang="en-US" sz="2000" dirty="0" smtClean="0"/>
              <a:t>For spherical point-like charge particle, such as electrons, the diagonal matrices are reduces to 1. The evaluation of the volume integral into a constant, </a:t>
            </a:r>
          </a:p>
        </p:txBody>
      </p:sp>
      <p:sp>
        <p:nvSpPr>
          <p:cNvPr id="1536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367" name="Object 7"/>
          <p:cNvGraphicFramePr>
            <a:graphicFrameLocks noChangeAspect="1"/>
          </p:cNvGraphicFramePr>
          <p:nvPr/>
        </p:nvGraphicFramePr>
        <p:xfrm>
          <a:off x="3043237" y="3352800"/>
          <a:ext cx="2595563" cy="468312"/>
        </p:xfrm>
        <a:graphic>
          <a:graphicData uri="http://schemas.openxmlformats.org/presentationml/2006/ole">
            <p:oleObj spid="_x0000_s15367" name="Equation" r:id="rId3" imgW="1472561" imgH="266584" progId="Equation.DSMT4">
              <p:embed/>
            </p:oleObj>
          </a:graphicData>
        </a:graphic>
      </p:graphicFrame>
      <p:grpSp>
        <p:nvGrpSpPr>
          <p:cNvPr id="14" name="Group 9"/>
          <p:cNvGrpSpPr/>
          <p:nvPr/>
        </p:nvGrpSpPr>
        <p:grpSpPr>
          <a:xfrm>
            <a:off x="11875"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a:scene3d>
            <a:camera prst="obliqueBottomRight"/>
            <a:lightRig rig="threePt" dir="t"/>
          </a:scene3d>
        </p:grpSpPr>
        <p:sp>
          <p:nvSpPr>
            <p:cNvPr id="15" name="Rounded Rectangle 14"/>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1875" y="6488017"/>
            <a:ext cx="9144000" cy="381000"/>
            <a:chOff x="0" y="6488017"/>
            <a:chExt cx="9144000" cy="381000"/>
          </a:xfrm>
        </p:grpSpPr>
        <p:grpSp>
          <p:nvGrpSpPr>
            <p:cNvPr id="18" name="Group 17"/>
            <p:cNvGrpSpPr/>
            <p:nvPr/>
          </p:nvGrpSpPr>
          <p:grpSpPr>
            <a:xfrm>
              <a:off x="0" y="6488017"/>
              <a:ext cx="9144000" cy="381000"/>
              <a:chOff x="0" y="6488017"/>
              <a:chExt cx="9144000" cy="381000"/>
            </a:xfrm>
          </p:grpSpPr>
          <p:sp>
            <p:nvSpPr>
              <p:cNvPr id="21" name="Rounded Rectangle 20"/>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65000"/>
                    </a:schemeClr>
                  </a:solidFill>
                </a:rPr>
                <a:t>Chandrakant</a:t>
              </a:r>
              <a:r>
                <a:rPr lang="en-US" sz="1600" dirty="0" smtClean="0">
                  <a:solidFill>
                    <a:schemeClr val="bg1">
                      <a:lumMod val="65000"/>
                    </a:schemeClr>
                  </a:solidFill>
                </a:rPr>
                <a:t>  S. </a:t>
              </a:r>
              <a:r>
                <a:rPr lang="en-US" sz="1600" dirty="0" err="1" smtClean="0">
                  <a:solidFill>
                    <a:schemeClr val="bg1">
                      <a:lumMod val="65000"/>
                    </a:schemeClr>
                  </a:solidFill>
                </a:rPr>
                <a:t>Burande</a:t>
              </a:r>
              <a:r>
                <a:rPr lang="en-US" sz="1600" dirty="0" smtClean="0">
                  <a:solidFill>
                    <a:schemeClr val="bg1">
                      <a:lumMod val="65000"/>
                    </a:schemeClr>
                  </a:solidFill>
                </a:rPr>
                <a:t>, VDCET, </a:t>
              </a:r>
              <a:r>
                <a:rPr lang="en-US" sz="1600" dirty="0" err="1" smtClean="0">
                  <a:solidFill>
                    <a:schemeClr val="bg1">
                      <a:lumMod val="65000"/>
                    </a:schemeClr>
                  </a:solidFill>
                </a:rPr>
                <a:t>Mouda</a:t>
              </a:r>
              <a:r>
                <a:rPr lang="en-US" sz="1600" dirty="0" smtClean="0">
                  <a:solidFill>
                    <a:schemeClr val="bg1">
                      <a:lumMod val="65000"/>
                    </a:schemeClr>
                  </a:solidFill>
                </a:rPr>
                <a:t>, India</a:t>
              </a:r>
              <a:endParaRPr lang="en-US" sz="1600" dirty="0">
                <a:solidFill>
                  <a:schemeClr val="bg1">
                    <a:lumMod val="65000"/>
                  </a:schemeClr>
                </a:solidFill>
              </a:endParaRPr>
            </a:p>
          </p:txBody>
        </p:sp>
        <p:sp>
          <p:nvSpPr>
            <p:cNvPr id="20" name="TextBox 19"/>
            <p:cNvSpPr txBox="1"/>
            <p:nvPr/>
          </p:nvSpPr>
          <p:spPr>
            <a:xfrm>
              <a:off x="1905000" y="6488668"/>
              <a:ext cx="1704569" cy="338554"/>
            </a:xfrm>
            <a:prstGeom prst="rect">
              <a:avLst/>
            </a:prstGeom>
            <a:noFill/>
          </p:spPr>
          <p:txBody>
            <a:bodyPr wrap="none" rtlCol="0">
              <a:spAutoFit/>
            </a:bodyPr>
            <a:lstStyle/>
            <a:p>
              <a:r>
                <a:rPr lang="en-US" sz="1600" dirty="0" smtClean="0">
                  <a:solidFill>
                    <a:schemeClr val="bg1">
                      <a:lumMod val="65000"/>
                    </a:schemeClr>
                  </a:solidFill>
                </a:rPr>
                <a:t>Neutron Synthesis</a:t>
              </a:r>
              <a:endParaRPr lang="en-US" sz="1600" dirty="0">
                <a:solidFill>
                  <a:schemeClr val="bg1">
                    <a:lumMod val="65000"/>
                  </a:schemeClr>
                </a:solidFill>
              </a:endParaRPr>
            </a:p>
          </p:txBody>
        </p:sp>
      </p:grpSp>
      <p:grpSp>
        <p:nvGrpSpPr>
          <p:cNvPr id="24" name="Group 23"/>
          <p:cNvGrpSpPr>
            <a:grpSpLocks noChangeAspect="1"/>
          </p:cNvGrpSpPr>
          <p:nvPr/>
        </p:nvGrpSpPr>
        <p:grpSpPr>
          <a:xfrm>
            <a:off x="1375481" y="3962400"/>
            <a:ext cx="5482519" cy="432000"/>
            <a:chOff x="990600" y="2570162"/>
            <a:chExt cx="6754864" cy="516304"/>
          </a:xfrm>
        </p:grpSpPr>
        <p:graphicFrame>
          <p:nvGraphicFramePr>
            <p:cNvPr id="2" name="Object 8"/>
            <p:cNvGraphicFramePr>
              <a:graphicFrameLocks noChangeAspect="1"/>
            </p:cNvGraphicFramePr>
            <p:nvPr/>
          </p:nvGraphicFramePr>
          <p:xfrm>
            <a:off x="990600" y="2570162"/>
            <a:ext cx="3036153" cy="506012"/>
          </p:xfrm>
          <a:graphic>
            <a:graphicData uri="http://schemas.openxmlformats.org/presentationml/2006/ole">
              <p:oleObj spid="_x0000_s15368" name="Equation" r:id="rId4" imgW="1371600" imgH="228600" progId="Equation.DSMT4">
                <p:embed/>
              </p:oleObj>
            </a:graphicData>
          </a:graphic>
        </p:graphicFrame>
        <p:graphicFrame>
          <p:nvGraphicFramePr>
            <p:cNvPr id="15369" name="Object 9"/>
            <p:cNvGraphicFramePr>
              <a:graphicFrameLocks noChangeAspect="1"/>
            </p:cNvGraphicFramePr>
            <p:nvPr/>
          </p:nvGraphicFramePr>
          <p:xfrm>
            <a:off x="4458215" y="2580454"/>
            <a:ext cx="3287249" cy="506012"/>
          </p:xfrm>
          <a:graphic>
            <a:graphicData uri="http://schemas.openxmlformats.org/presentationml/2006/ole">
              <p:oleObj spid="_x0000_s15369" name="Equation" r:id="rId5" imgW="1485720" imgH="228600" progId="Equation.DSMT4">
                <p:embed/>
              </p:oleObj>
            </a:graphicData>
          </a:graphic>
        </p:graphicFrame>
      </p:grpSp>
      <p:graphicFrame>
        <p:nvGraphicFramePr>
          <p:cNvPr id="15370" name="Object 10"/>
          <p:cNvGraphicFramePr>
            <a:graphicFrameLocks noChangeAspect="1"/>
          </p:cNvGraphicFramePr>
          <p:nvPr/>
        </p:nvGraphicFramePr>
        <p:xfrm>
          <a:off x="3048000" y="4572000"/>
          <a:ext cx="2309813" cy="468313"/>
        </p:xfrm>
        <a:graphic>
          <a:graphicData uri="http://schemas.openxmlformats.org/presentationml/2006/ole">
            <p:oleObj spid="_x0000_s15370" name="Equation" r:id="rId6" imgW="1459866" imgH="291973" progId="Equation.DSMT4">
              <p:embed/>
            </p:oleObj>
          </a:graphicData>
        </a:graphic>
      </p:graphicFrame>
      <p:graphicFrame>
        <p:nvGraphicFramePr>
          <p:cNvPr id="15371" name="Object 11"/>
          <p:cNvGraphicFramePr>
            <a:graphicFrameLocks noChangeAspect="1"/>
          </p:cNvGraphicFramePr>
          <p:nvPr/>
        </p:nvGraphicFramePr>
        <p:xfrm>
          <a:off x="2336800" y="5395913"/>
          <a:ext cx="3454400" cy="395287"/>
        </p:xfrm>
        <a:graphic>
          <a:graphicData uri="http://schemas.openxmlformats.org/presentationml/2006/ole">
            <p:oleObj spid="_x0000_s15371" name="Equation" r:id="rId7" imgW="2082600" imgH="241200" progId="Equation.DSMT4">
              <p:embed/>
            </p:oleObj>
          </a:graphicData>
        </a:graphic>
      </p:graphicFrame>
      <p:sp>
        <p:nvSpPr>
          <p:cNvPr id="26" name="Rectangle 25"/>
          <p:cNvSpPr/>
          <p:nvPr/>
        </p:nvSpPr>
        <p:spPr>
          <a:xfrm>
            <a:off x="5257800" y="228600"/>
            <a:ext cx="1927387" cy="400110"/>
          </a:xfrm>
          <a:prstGeom prst="rect">
            <a:avLst/>
          </a:prstGeom>
        </p:spPr>
        <p:txBody>
          <a:bodyPr wrap="none">
            <a:spAutoFit/>
          </a:bodyPr>
          <a:lstStyle/>
          <a:p>
            <a:r>
              <a:rPr lang="en-US" sz="2000" b="1" dirty="0" err="1" smtClean="0">
                <a:solidFill>
                  <a:schemeClr val="bg1">
                    <a:lumMod val="65000"/>
                  </a:schemeClr>
                </a:solidFill>
              </a:rPr>
              <a:t>Hadronic</a:t>
            </a:r>
            <a:r>
              <a:rPr lang="en-US" sz="2000" b="1" dirty="0" smtClean="0">
                <a:solidFill>
                  <a:schemeClr val="bg1">
                    <a:lumMod val="65000"/>
                  </a:schemeClr>
                </a:solidFill>
              </a:rPr>
              <a:t> Energy</a:t>
            </a:r>
            <a:endParaRPr lang="en-US" sz="2000" b="1" dirty="0">
              <a:solidFill>
                <a:schemeClr val="bg1">
                  <a:lumMod val="65000"/>
                </a:schemeClr>
              </a:solidFill>
            </a:endParaRPr>
          </a:p>
        </p:txBody>
      </p:sp>
      <p:sp>
        <p:nvSpPr>
          <p:cNvPr id="28" name="TextBox 27"/>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grpSp>
        <p:nvGrpSpPr>
          <p:cNvPr id="29" name="Group 28"/>
          <p:cNvGrpSpPr/>
          <p:nvPr/>
        </p:nvGrpSpPr>
        <p:grpSpPr>
          <a:xfrm>
            <a:off x="228600" y="5848290"/>
            <a:ext cx="8991600" cy="400110"/>
            <a:chOff x="228600" y="5408450"/>
            <a:chExt cx="8991600" cy="400110"/>
          </a:xfrm>
        </p:grpSpPr>
        <p:sp>
          <p:nvSpPr>
            <p:cNvPr id="27" name="Rectangle 26"/>
            <p:cNvSpPr/>
            <p:nvPr/>
          </p:nvSpPr>
          <p:spPr>
            <a:xfrm>
              <a:off x="228600" y="5408450"/>
              <a:ext cx="8991600" cy="400110"/>
            </a:xfrm>
            <a:prstGeom prst="rect">
              <a:avLst/>
            </a:prstGeom>
          </p:spPr>
          <p:txBody>
            <a:bodyPr wrap="square">
              <a:spAutoFit/>
            </a:bodyPr>
            <a:lstStyle/>
            <a:p>
              <a:r>
                <a:rPr lang="en-US" sz="2000" dirty="0" smtClean="0"/>
                <a:t>where </a:t>
              </a:r>
              <a:r>
                <a:rPr lang="en-US" sz="2000" i="1" dirty="0" smtClean="0"/>
                <a:t>P</a:t>
              </a:r>
              <a:r>
                <a:rPr lang="en-US" sz="2000" dirty="0" smtClean="0"/>
                <a:t> and </a:t>
              </a:r>
              <a:r>
                <a:rPr lang="en-US" sz="2000" i="1" dirty="0" smtClean="0"/>
                <a:t>Q</a:t>
              </a:r>
              <a:r>
                <a:rPr lang="en-US" sz="2000" dirty="0" smtClean="0"/>
                <a:t> are constants and </a:t>
              </a:r>
              <a:r>
                <a:rPr lang="en-US" sz="2000" i="1" dirty="0" smtClean="0"/>
                <a:t>b</a:t>
              </a:r>
              <a:r>
                <a:rPr lang="en-US" sz="2000" dirty="0" smtClean="0"/>
                <a:t> is inverse of </a:t>
              </a:r>
              <a:r>
                <a:rPr lang="en-US" sz="2000" dirty="0" err="1" smtClean="0"/>
                <a:t>hadronic</a:t>
              </a:r>
              <a:r>
                <a:rPr lang="en-US" sz="2000" dirty="0" smtClean="0"/>
                <a:t> horizon,     .</a:t>
              </a:r>
              <a:endParaRPr lang="en-US" sz="2000" dirty="0"/>
            </a:p>
          </p:txBody>
        </p:sp>
        <p:graphicFrame>
          <p:nvGraphicFramePr>
            <p:cNvPr id="15372" name="Object 12"/>
            <p:cNvGraphicFramePr>
              <a:graphicFrameLocks noChangeAspect="1"/>
            </p:cNvGraphicFramePr>
            <p:nvPr/>
          </p:nvGraphicFramePr>
          <p:xfrm>
            <a:off x="7086600" y="5410200"/>
            <a:ext cx="244475" cy="395287"/>
          </p:xfrm>
          <a:graphic>
            <a:graphicData uri="http://schemas.openxmlformats.org/presentationml/2006/ole">
              <p:oleObj spid="_x0000_s15372" name="Equation" r:id="rId8" imgW="126720" imgH="203040" progId="Equation.DSMT4">
                <p:embed/>
              </p:oleObj>
            </a:graphicData>
          </a:graphic>
        </p:graphicFrame>
      </p:grpSp>
      <p:graphicFrame>
        <p:nvGraphicFramePr>
          <p:cNvPr id="15373" name="Object 13"/>
          <p:cNvGraphicFramePr>
            <a:graphicFrameLocks noChangeAspect="1"/>
          </p:cNvGraphicFramePr>
          <p:nvPr/>
        </p:nvGraphicFramePr>
        <p:xfrm>
          <a:off x="914400" y="1905000"/>
          <a:ext cx="6530975" cy="1147763"/>
        </p:xfrm>
        <a:graphic>
          <a:graphicData uri="http://schemas.openxmlformats.org/presentationml/2006/ole">
            <p:oleObj spid="_x0000_s15373" name="Equation" r:id="rId9" imgW="3251160" imgH="571320" progId="Equation.DSMT4">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9"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7"/>
          <p:cNvSpPr/>
          <p:nvPr/>
        </p:nvSpPr>
        <p:spPr>
          <a:xfrm>
            <a:off x="228600" y="1066800"/>
            <a:ext cx="8991600" cy="400110"/>
          </a:xfrm>
          <a:prstGeom prst="rect">
            <a:avLst/>
          </a:prstGeom>
        </p:spPr>
        <p:txBody>
          <a:bodyPr wrap="square">
            <a:spAutoFit/>
          </a:bodyPr>
          <a:lstStyle/>
          <a:p>
            <a:r>
              <a:rPr lang="en-US" sz="2000" dirty="0" smtClean="0"/>
              <a:t>The isotopic element now becomes</a:t>
            </a:r>
            <a:endParaRPr lang="en-US" sz="2000" dirty="0"/>
          </a:p>
        </p:txBody>
      </p:sp>
      <p:sp>
        <p:nvSpPr>
          <p:cNvPr id="1947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73"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470" name="Object 14"/>
          <p:cNvGraphicFramePr>
            <a:graphicFrameLocks noChangeAspect="1"/>
          </p:cNvGraphicFramePr>
          <p:nvPr/>
        </p:nvGraphicFramePr>
        <p:xfrm>
          <a:off x="1544638" y="1752600"/>
          <a:ext cx="5710237" cy="792163"/>
        </p:xfrm>
        <a:graphic>
          <a:graphicData uri="http://schemas.openxmlformats.org/presentationml/2006/ole">
            <p:oleObj spid="_x0000_s19470" name="Equation" r:id="rId3" imgW="3238200" imgH="444240" progId="Equation.DSMT4">
              <p:embed/>
            </p:oleObj>
          </a:graphicData>
        </a:graphic>
      </p:graphicFrame>
      <p:graphicFrame>
        <p:nvGraphicFramePr>
          <p:cNvPr id="19472" name="Object 16"/>
          <p:cNvGraphicFramePr>
            <a:graphicFrameLocks noChangeAspect="1"/>
          </p:cNvGraphicFramePr>
          <p:nvPr/>
        </p:nvGraphicFramePr>
        <p:xfrm>
          <a:off x="3276601" y="2819400"/>
          <a:ext cx="2057400" cy="734357"/>
        </p:xfrm>
        <a:graphic>
          <a:graphicData uri="http://schemas.openxmlformats.org/presentationml/2006/ole">
            <p:oleObj spid="_x0000_s19472" name="Equation" r:id="rId4" imgW="1066800" imgH="381000" progId="Equation.DSMT4">
              <p:embed/>
            </p:oleObj>
          </a:graphicData>
        </a:graphic>
      </p:graphicFrame>
      <p:sp>
        <p:nvSpPr>
          <p:cNvPr id="19476"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475" name="Object 19"/>
          <p:cNvGraphicFramePr>
            <a:graphicFrameLocks noChangeAspect="1"/>
          </p:cNvGraphicFramePr>
          <p:nvPr/>
        </p:nvGraphicFramePr>
        <p:xfrm>
          <a:off x="3505200" y="4876800"/>
          <a:ext cx="1587699" cy="685800"/>
        </p:xfrm>
        <a:graphic>
          <a:graphicData uri="http://schemas.openxmlformats.org/presentationml/2006/ole">
            <p:oleObj spid="_x0000_s19475" name="Equation" r:id="rId5" imgW="838080" imgH="368280" progId="Equation.DSMT4">
              <p:embed/>
            </p:oleObj>
          </a:graphicData>
        </a:graphic>
      </p:graphicFrame>
      <p:grpSp>
        <p:nvGrpSpPr>
          <p:cNvPr id="22" name="Group 9"/>
          <p:cNvGrpSpPr/>
          <p:nvPr/>
        </p:nvGrpSpPr>
        <p:grpSpPr>
          <a:xfrm>
            <a:off x="11875"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a:scene3d>
            <a:camera prst="obliqueBottomRight"/>
            <a:lightRig rig="threePt" dir="t"/>
          </a:scene3d>
        </p:grpSpPr>
        <p:sp>
          <p:nvSpPr>
            <p:cNvPr id="24" name="Rounded Rectangle 23"/>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11875" y="6488017"/>
            <a:ext cx="9144000" cy="381000"/>
            <a:chOff x="0" y="6488017"/>
            <a:chExt cx="9144000" cy="381000"/>
          </a:xfrm>
        </p:grpSpPr>
        <p:grpSp>
          <p:nvGrpSpPr>
            <p:cNvPr id="27" name="Group 17"/>
            <p:cNvGrpSpPr/>
            <p:nvPr/>
          </p:nvGrpSpPr>
          <p:grpSpPr>
            <a:xfrm>
              <a:off x="0" y="6488017"/>
              <a:ext cx="9144000" cy="381000"/>
              <a:chOff x="0" y="6488017"/>
              <a:chExt cx="9144000" cy="381000"/>
            </a:xfrm>
          </p:grpSpPr>
          <p:sp>
            <p:nvSpPr>
              <p:cNvPr id="30" name="Rounded Rectangle 29"/>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65000"/>
                    </a:schemeClr>
                  </a:solidFill>
                </a:rPr>
                <a:t>Chandrakant</a:t>
              </a:r>
              <a:r>
                <a:rPr lang="en-US" sz="1600" dirty="0" smtClean="0">
                  <a:solidFill>
                    <a:schemeClr val="bg1">
                      <a:lumMod val="65000"/>
                    </a:schemeClr>
                  </a:solidFill>
                </a:rPr>
                <a:t>  S. </a:t>
              </a:r>
              <a:r>
                <a:rPr lang="en-US" sz="1600" dirty="0" err="1" smtClean="0">
                  <a:solidFill>
                    <a:schemeClr val="bg1">
                      <a:lumMod val="65000"/>
                    </a:schemeClr>
                  </a:solidFill>
                </a:rPr>
                <a:t>Burande</a:t>
              </a:r>
              <a:r>
                <a:rPr lang="en-US" sz="1600" dirty="0" smtClean="0">
                  <a:solidFill>
                    <a:schemeClr val="bg1">
                      <a:lumMod val="65000"/>
                    </a:schemeClr>
                  </a:solidFill>
                </a:rPr>
                <a:t>, VDCET, </a:t>
              </a:r>
              <a:r>
                <a:rPr lang="en-US" sz="1600" dirty="0" err="1" smtClean="0">
                  <a:solidFill>
                    <a:schemeClr val="bg1">
                      <a:lumMod val="65000"/>
                    </a:schemeClr>
                  </a:solidFill>
                </a:rPr>
                <a:t>Mouda</a:t>
              </a:r>
              <a:r>
                <a:rPr lang="en-US" sz="1600" dirty="0" smtClean="0">
                  <a:solidFill>
                    <a:schemeClr val="bg1">
                      <a:lumMod val="65000"/>
                    </a:schemeClr>
                  </a:solidFill>
                </a:rPr>
                <a:t>, India</a:t>
              </a:r>
              <a:endParaRPr lang="en-US" sz="1600" dirty="0">
                <a:solidFill>
                  <a:schemeClr val="bg1">
                    <a:lumMod val="65000"/>
                  </a:schemeClr>
                </a:solidFill>
              </a:endParaRPr>
            </a:p>
          </p:txBody>
        </p:sp>
        <p:sp>
          <p:nvSpPr>
            <p:cNvPr id="29" name="TextBox 28"/>
            <p:cNvSpPr txBox="1"/>
            <p:nvPr/>
          </p:nvSpPr>
          <p:spPr>
            <a:xfrm>
              <a:off x="1905000" y="6488668"/>
              <a:ext cx="1704569" cy="338554"/>
            </a:xfrm>
            <a:prstGeom prst="rect">
              <a:avLst/>
            </a:prstGeom>
            <a:noFill/>
          </p:spPr>
          <p:txBody>
            <a:bodyPr wrap="none" rtlCol="0">
              <a:spAutoFit/>
            </a:bodyPr>
            <a:lstStyle/>
            <a:p>
              <a:r>
                <a:rPr lang="en-US" sz="1600" dirty="0" smtClean="0">
                  <a:solidFill>
                    <a:schemeClr val="bg1">
                      <a:lumMod val="65000"/>
                    </a:schemeClr>
                  </a:solidFill>
                </a:rPr>
                <a:t>Neutron Synthesis</a:t>
              </a:r>
              <a:endParaRPr lang="en-US" sz="1600" dirty="0">
                <a:solidFill>
                  <a:schemeClr val="bg1">
                    <a:lumMod val="65000"/>
                  </a:schemeClr>
                </a:solidFill>
              </a:endParaRPr>
            </a:p>
          </p:txBody>
        </p:sp>
      </p:grpSp>
      <p:sp>
        <p:nvSpPr>
          <p:cNvPr id="32" name="Rectangle 31"/>
          <p:cNvSpPr/>
          <p:nvPr/>
        </p:nvSpPr>
        <p:spPr>
          <a:xfrm>
            <a:off x="5257800" y="228600"/>
            <a:ext cx="1927387" cy="400110"/>
          </a:xfrm>
          <a:prstGeom prst="rect">
            <a:avLst/>
          </a:prstGeom>
        </p:spPr>
        <p:txBody>
          <a:bodyPr wrap="none">
            <a:spAutoFit/>
          </a:bodyPr>
          <a:lstStyle/>
          <a:p>
            <a:r>
              <a:rPr lang="en-US" sz="2000" b="1" dirty="0" err="1" smtClean="0">
                <a:solidFill>
                  <a:schemeClr val="bg1">
                    <a:lumMod val="65000"/>
                  </a:schemeClr>
                </a:solidFill>
              </a:rPr>
              <a:t>Hadronic</a:t>
            </a:r>
            <a:r>
              <a:rPr lang="en-US" sz="2000" b="1" dirty="0" smtClean="0">
                <a:solidFill>
                  <a:schemeClr val="bg1">
                    <a:lumMod val="65000"/>
                  </a:schemeClr>
                </a:solidFill>
              </a:rPr>
              <a:t> Energy</a:t>
            </a:r>
            <a:endParaRPr lang="en-US" sz="2000" b="1" dirty="0">
              <a:solidFill>
                <a:schemeClr val="bg1">
                  <a:lumMod val="65000"/>
                </a:schemeClr>
              </a:solidFill>
            </a:endParaRPr>
          </a:p>
        </p:txBody>
      </p:sp>
      <p:sp>
        <p:nvSpPr>
          <p:cNvPr id="33" name="TextBox 32"/>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grpSp>
        <p:nvGrpSpPr>
          <p:cNvPr id="34" name="Group 33"/>
          <p:cNvGrpSpPr/>
          <p:nvPr/>
        </p:nvGrpSpPr>
        <p:grpSpPr>
          <a:xfrm>
            <a:off x="457200" y="3864114"/>
            <a:ext cx="7467600" cy="1015663"/>
            <a:chOff x="457200" y="3864114"/>
            <a:chExt cx="7467600" cy="1015663"/>
          </a:xfrm>
        </p:grpSpPr>
        <p:sp>
          <p:nvSpPr>
            <p:cNvPr id="23" name="Rectangle 22"/>
            <p:cNvSpPr/>
            <p:nvPr/>
          </p:nvSpPr>
          <p:spPr>
            <a:xfrm>
              <a:off x="457200" y="3864114"/>
              <a:ext cx="7467600" cy="1015663"/>
            </a:xfrm>
            <a:prstGeom prst="rect">
              <a:avLst/>
            </a:prstGeom>
          </p:spPr>
          <p:txBody>
            <a:bodyPr wrap="square">
              <a:spAutoFit/>
            </a:bodyPr>
            <a:lstStyle/>
            <a:p>
              <a:pPr algn="just"/>
              <a:r>
                <a:rPr lang="en-US" sz="2000" dirty="0" smtClean="0"/>
                <a:t>             is the </a:t>
              </a:r>
              <a:r>
                <a:rPr lang="en-US" sz="2000" dirty="0" err="1" smtClean="0"/>
                <a:t>Hulthen</a:t>
              </a:r>
              <a:r>
                <a:rPr lang="en-US" sz="2000" dirty="0" smtClean="0"/>
                <a:t> potential and   is </a:t>
              </a:r>
              <a:r>
                <a:rPr lang="en-US" sz="2000" dirty="0" err="1" smtClean="0"/>
                <a:t>Hulthen's</a:t>
              </a:r>
              <a:r>
                <a:rPr lang="en-US" sz="2000" dirty="0" smtClean="0"/>
                <a:t> constant. The </a:t>
              </a:r>
              <a:r>
                <a:rPr lang="en-US" sz="2000" dirty="0" err="1" smtClean="0"/>
                <a:t>Hulthen</a:t>
              </a:r>
              <a:r>
                <a:rPr lang="en-US" sz="2000" dirty="0" smtClean="0"/>
                <a:t> potential at small distances behaves like the Coulomb potential, </a:t>
              </a:r>
              <a:endParaRPr lang="en-US" sz="2000" dirty="0"/>
            </a:p>
          </p:txBody>
        </p:sp>
        <p:graphicFrame>
          <p:nvGraphicFramePr>
            <p:cNvPr id="2" name="Object 20"/>
            <p:cNvGraphicFramePr>
              <a:graphicFrameLocks noChangeAspect="1"/>
            </p:cNvGraphicFramePr>
            <p:nvPr/>
          </p:nvGraphicFramePr>
          <p:xfrm>
            <a:off x="533400" y="3886200"/>
            <a:ext cx="608012" cy="358775"/>
          </p:xfrm>
          <a:graphic>
            <a:graphicData uri="http://schemas.openxmlformats.org/presentationml/2006/ole">
              <p:oleObj spid="_x0000_s19476" name="Equation" r:id="rId6" imgW="342720" imgH="203040" progId="Equation.DSMT4">
                <p:embed/>
              </p:oleObj>
            </a:graphicData>
          </a:graphic>
        </p:graphicFrame>
        <p:graphicFrame>
          <p:nvGraphicFramePr>
            <p:cNvPr id="19477" name="Object 21"/>
            <p:cNvGraphicFramePr>
              <a:graphicFrameLocks noChangeAspect="1"/>
            </p:cNvGraphicFramePr>
            <p:nvPr/>
          </p:nvGraphicFramePr>
          <p:xfrm>
            <a:off x="4572000" y="3908425"/>
            <a:ext cx="271463" cy="358775"/>
          </p:xfrm>
          <a:graphic>
            <a:graphicData uri="http://schemas.openxmlformats.org/presentationml/2006/ole">
              <p:oleObj spid="_x0000_s19477" name="Equation" r:id="rId7" imgW="152280" imgH="203040" progId="Equation.DSMT4">
                <p:embed/>
              </p:oleObj>
            </a:graphicData>
          </a:graphic>
        </p:graphicFrame>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273314"/>
            <a:ext cx="8153401" cy="707886"/>
          </a:xfrm>
          <a:prstGeom prst="rect">
            <a:avLst/>
          </a:prstGeom>
          <a:noFill/>
        </p:spPr>
        <p:txBody>
          <a:bodyPr wrap="square" rtlCol="0">
            <a:spAutoFit/>
          </a:bodyPr>
          <a:lstStyle/>
          <a:p>
            <a:r>
              <a:rPr lang="en-US" sz="2000" dirty="0" smtClean="0"/>
              <a:t>Using above equations, </a:t>
            </a:r>
            <a:r>
              <a:rPr lang="en-US" sz="2000" dirty="0" err="1" smtClean="0"/>
              <a:t>Santilli</a:t>
            </a:r>
            <a:r>
              <a:rPr lang="en-US" sz="2000" dirty="0" smtClean="0"/>
              <a:t> obtained the </a:t>
            </a:r>
            <a:r>
              <a:rPr lang="en-US" sz="2000" dirty="0" err="1" smtClean="0"/>
              <a:t>nonrelativistic</a:t>
            </a:r>
            <a:r>
              <a:rPr lang="en-US" sz="2000" dirty="0" smtClean="0"/>
              <a:t> radial equation of the </a:t>
            </a:r>
            <a:r>
              <a:rPr lang="en-US" sz="2000" dirty="0" err="1" smtClean="0"/>
              <a:t>hadronic</a:t>
            </a:r>
            <a:r>
              <a:rPr lang="en-US" sz="2000" dirty="0" smtClean="0"/>
              <a:t> two-body structure model that reads as</a:t>
            </a:r>
            <a:endParaRPr lang="en-US" sz="2000" dirty="0"/>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505" name="Object 1"/>
          <p:cNvGraphicFramePr>
            <a:graphicFrameLocks noChangeAspect="1"/>
          </p:cNvGraphicFramePr>
          <p:nvPr/>
        </p:nvGraphicFramePr>
        <p:xfrm>
          <a:off x="1905000" y="2133600"/>
          <a:ext cx="5447489" cy="762000"/>
        </p:xfrm>
        <a:graphic>
          <a:graphicData uri="http://schemas.openxmlformats.org/presentationml/2006/ole">
            <p:oleObj spid="_x0000_s21505" name="Equation" r:id="rId3" imgW="3200400" imgH="444500" progId="Equation.DSMT4">
              <p:embed/>
            </p:oleObj>
          </a:graphicData>
        </a:graphic>
      </p:graphicFrame>
      <p:sp>
        <p:nvSpPr>
          <p:cNvPr id="21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507" name="Object 3"/>
          <p:cNvGraphicFramePr>
            <a:graphicFrameLocks noChangeAspect="1"/>
          </p:cNvGraphicFramePr>
          <p:nvPr/>
        </p:nvGraphicFramePr>
        <p:xfrm>
          <a:off x="2057400" y="4267200"/>
          <a:ext cx="4585447" cy="838200"/>
        </p:xfrm>
        <a:graphic>
          <a:graphicData uri="http://schemas.openxmlformats.org/presentationml/2006/ole">
            <p:oleObj spid="_x0000_s21507" name="Equation" r:id="rId4" imgW="2654300" imgH="482600" progId="Equation.DSMT4">
              <p:embed/>
            </p:oleObj>
          </a:graphicData>
        </a:graphic>
      </p:graphicFrame>
      <p:sp>
        <p:nvSpPr>
          <p:cNvPr id="215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509" name="Object 5"/>
          <p:cNvGraphicFramePr>
            <a:graphicFrameLocks noChangeAspect="1"/>
          </p:cNvGraphicFramePr>
          <p:nvPr/>
        </p:nvGraphicFramePr>
        <p:xfrm>
          <a:off x="2133600" y="5264150"/>
          <a:ext cx="3940175" cy="755650"/>
        </p:xfrm>
        <a:graphic>
          <a:graphicData uri="http://schemas.openxmlformats.org/presentationml/2006/ole">
            <p:oleObj spid="_x0000_s21509" name="Equation" r:id="rId5" imgW="2082800" imgH="406400" progId="Equation.DSMT4">
              <p:embed/>
            </p:oleObj>
          </a:graphicData>
        </a:graphic>
      </p:graphicFrame>
      <p:grpSp>
        <p:nvGrpSpPr>
          <p:cNvPr id="10" name="Group 9"/>
          <p:cNvGrpSpPr/>
          <p:nvPr/>
        </p:nvGrpSpPr>
        <p:grpSpPr>
          <a:xfrm>
            <a:off x="0"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p:grpSpPr>
        <p:sp>
          <p:nvSpPr>
            <p:cNvPr id="7" name="Rounded Rectangle 6"/>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5257800" y="228600"/>
            <a:ext cx="1927387" cy="400110"/>
          </a:xfrm>
          <a:prstGeom prst="rect">
            <a:avLst/>
          </a:prstGeom>
        </p:spPr>
        <p:txBody>
          <a:bodyPr wrap="none">
            <a:spAutoFit/>
          </a:bodyPr>
          <a:lstStyle/>
          <a:p>
            <a:r>
              <a:rPr lang="en-US" sz="2000" b="1" dirty="0" err="1" smtClean="0">
                <a:solidFill>
                  <a:schemeClr val="bg1">
                    <a:lumMod val="65000"/>
                  </a:schemeClr>
                </a:solidFill>
              </a:rPr>
              <a:t>Hadronic</a:t>
            </a:r>
            <a:r>
              <a:rPr lang="en-US" sz="2000" b="1" dirty="0" smtClean="0">
                <a:solidFill>
                  <a:schemeClr val="bg1">
                    <a:lumMod val="65000"/>
                  </a:schemeClr>
                </a:solidFill>
              </a:rPr>
              <a:t> Energy</a:t>
            </a:r>
            <a:endParaRPr lang="en-US" sz="2000" b="1" dirty="0">
              <a:solidFill>
                <a:schemeClr val="bg1">
                  <a:lumMod val="65000"/>
                </a:schemeClr>
              </a:solidFill>
            </a:endParaRPr>
          </a:p>
        </p:txBody>
      </p:sp>
      <p:sp>
        <p:nvSpPr>
          <p:cNvPr id="19" name="TextBox 18"/>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grpSp>
        <p:nvGrpSpPr>
          <p:cNvPr id="21" name="Group 20"/>
          <p:cNvGrpSpPr/>
          <p:nvPr/>
        </p:nvGrpSpPr>
        <p:grpSpPr>
          <a:xfrm>
            <a:off x="11875" y="6488017"/>
            <a:ext cx="9144000" cy="381000"/>
            <a:chOff x="0" y="6488017"/>
            <a:chExt cx="9144000" cy="381000"/>
          </a:xfrm>
        </p:grpSpPr>
        <p:grpSp>
          <p:nvGrpSpPr>
            <p:cNvPr id="22" name="Group 17"/>
            <p:cNvGrpSpPr/>
            <p:nvPr/>
          </p:nvGrpSpPr>
          <p:grpSpPr>
            <a:xfrm>
              <a:off x="0" y="6488017"/>
              <a:ext cx="9144000" cy="381000"/>
              <a:chOff x="0" y="6488017"/>
              <a:chExt cx="9144000" cy="381000"/>
            </a:xfrm>
          </p:grpSpPr>
          <p:sp>
            <p:nvSpPr>
              <p:cNvPr id="25" name="Rounded Rectangle 24"/>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65000"/>
                    </a:schemeClr>
                  </a:solidFill>
                </a:rPr>
                <a:t>Chandrakant</a:t>
              </a:r>
              <a:r>
                <a:rPr lang="en-US" sz="1600" dirty="0" smtClean="0">
                  <a:solidFill>
                    <a:schemeClr val="bg1">
                      <a:lumMod val="65000"/>
                    </a:schemeClr>
                  </a:solidFill>
                </a:rPr>
                <a:t>  S. </a:t>
              </a:r>
              <a:r>
                <a:rPr lang="en-US" sz="1600" dirty="0" err="1" smtClean="0">
                  <a:solidFill>
                    <a:schemeClr val="bg1">
                      <a:lumMod val="65000"/>
                    </a:schemeClr>
                  </a:solidFill>
                </a:rPr>
                <a:t>Burande</a:t>
              </a:r>
              <a:r>
                <a:rPr lang="en-US" sz="1600" dirty="0" smtClean="0">
                  <a:solidFill>
                    <a:schemeClr val="bg1">
                      <a:lumMod val="65000"/>
                    </a:schemeClr>
                  </a:solidFill>
                </a:rPr>
                <a:t>, VDCET, </a:t>
              </a:r>
              <a:r>
                <a:rPr lang="en-US" sz="1600" dirty="0" err="1" smtClean="0">
                  <a:solidFill>
                    <a:schemeClr val="bg1">
                      <a:lumMod val="65000"/>
                    </a:schemeClr>
                  </a:solidFill>
                </a:rPr>
                <a:t>Mouda</a:t>
              </a:r>
              <a:r>
                <a:rPr lang="en-US" sz="1600" dirty="0" smtClean="0">
                  <a:solidFill>
                    <a:schemeClr val="bg1">
                      <a:lumMod val="65000"/>
                    </a:schemeClr>
                  </a:solidFill>
                </a:rPr>
                <a:t>, India</a:t>
              </a:r>
              <a:endParaRPr lang="en-US" sz="1600" dirty="0">
                <a:solidFill>
                  <a:schemeClr val="bg1">
                    <a:lumMod val="65000"/>
                  </a:schemeClr>
                </a:solidFill>
              </a:endParaRPr>
            </a:p>
          </p:txBody>
        </p:sp>
        <p:sp>
          <p:nvSpPr>
            <p:cNvPr id="24" name="TextBox 23"/>
            <p:cNvSpPr txBox="1"/>
            <p:nvPr/>
          </p:nvSpPr>
          <p:spPr>
            <a:xfrm>
              <a:off x="1905000" y="6488668"/>
              <a:ext cx="1704569" cy="338554"/>
            </a:xfrm>
            <a:prstGeom prst="rect">
              <a:avLst/>
            </a:prstGeom>
            <a:noFill/>
          </p:spPr>
          <p:txBody>
            <a:bodyPr wrap="none" rtlCol="0">
              <a:spAutoFit/>
            </a:bodyPr>
            <a:lstStyle/>
            <a:p>
              <a:r>
                <a:rPr lang="en-US" sz="1600" dirty="0" smtClean="0">
                  <a:solidFill>
                    <a:schemeClr val="bg1">
                      <a:lumMod val="65000"/>
                    </a:schemeClr>
                  </a:solidFill>
                </a:rPr>
                <a:t>Neutron Synthesis</a:t>
              </a:r>
              <a:endParaRPr lang="en-US" sz="1600" dirty="0">
                <a:solidFill>
                  <a:schemeClr val="bg1">
                    <a:lumMod val="65000"/>
                  </a:schemeClr>
                </a:solidFill>
              </a:endParaRPr>
            </a:p>
          </p:txBody>
        </p:sp>
      </p:grpSp>
      <p:grpSp>
        <p:nvGrpSpPr>
          <p:cNvPr id="28" name="Group 27"/>
          <p:cNvGrpSpPr/>
          <p:nvPr/>
        </p:nvGrpSpPr>
        <p:grpSpPr>
          <a:xfrm>
            <a:off x="533400" y="3048000"/>
            <a:ext cx="8153400" cy="1015663"/>
            <a:chOff x="533401" y="2895600"/>
            <a:chExt cx="8153400" cy="1015663"/>
          </a:xfrm>
        </p:grpSpPr>
        <p:sp>
          <p:nvSpPr>
            <p:cNvPr id="20" name="TextBox 19"/>
            <p:cNvSpPr txBox="1"/>
            <p:nvPr/>
          </p:nvSpPr>
          <p:spPr>
            <a:xfrm>
              <a:off x="533401" y="2895600"/>
              <a:ext cx="8153400" cy="1015663"/>
            </a:xfrm>
            <a:prstGeom prst="rect">
              <a:avLst/>
            </a:prstGeom>
            <a:noFill/>
          </p:spPr>
          <p:txBody>
            <a:bodyPr wrap="square" rtlCol="0">
              <a:spAutoFit/>
            </a:bodyPr>
            <a:lstStyle/>
            <a:p>
              <a:pPr algn="just"/>
              <a:r>
                <a:rPr lang="en-US" sz="2000" dirty="0" smtClean="0"/>
                <a:t>where         </a:t>
              </a:r>
              <a:r>
                <a:rPr lang="en-US" sz="2000" dirty="0" err="1" smtClean="0"/>
                <a:t>hadronic</a:t>
              </a:r>
              <a:r>
                <a:rPr lang="en-US" sz="2000" dirty="0" smtClean="0"/>
                <a:t> binding energy. </a:t>
              </a:r>
            </a:p>
            <a:p>
              <a:pPr algn="just"/>
              <a:r>
                <a:rPr lang="en-US" sz="2000" dirty="0" smtClean="0"/>
                <a:t>Assuming the change of variable,                  the solution of the above equation is given by the Jacobi polynomials,</a:t>
              </a:r>
              <a:endParaRPr lang="en-US" sz="2000" dirty="0"/>
            </a:p>
          </p:txBody>
        </p:sp>
        <p:graphicFrame>
          <p:nvGraphicFramePr>
            <p:cNvPr id="2" name="Object 6"/>
            <p:cNvGraphicFramePr>
              <a:graphicFrameLocks noChangeAspect="1"/>
            </p:cNvGraphicFramePr>
            <p:nvPr/>
          </p:nvGraphicFramePr>
          <p:xfrm>
            <a:off x="1371600" y="2952750"/>
            <a:ext cx="349250" cy="323850"/>
          </p:xfrm>
          <a:graphic>
            <a:graphicData uri="http://schemas.openxmlformats.org/presentationml/2006/ole">
              <p:oleObj spid="_x0000_s21510" name="Equation" r:id="rId6" imgW="215640" imgH="203040" progId="Equation.DSMT4">
                <p:embed/>
              </p:oleObj>
            </a:graphicData>
          </a:graphic>
        </p:graphicFrame>
        <p:graphicFrame>
          <p:nvGraphicFramePr>
            <p:cNvPr id="21511" name="Object 7"/>
            <p:cNvGraphicFramePr>
              <a:graphicFrameLocks noChangeAspect="1"/>
            </p:cNvGraphicFramePr>
            <p:nvPr/>
          </p:nvGraphicFramePr>
          <p:xfrm>
            <a:off x="4343400" y="3193475"/>
            <a:ext cx="965200" cy="323850"/>
          </p:xfrm>
          <a:graphic>
            <a:graphicData uri="http://schemas.openxmlformats.org/presentationml/2006/ole">
              <p:oleObj spid="_x0000_s21511" name="Equation" r:id="rId7" imgW="558720" imgH="190440" progId="Equation.DSMT4">
                <p:embed/>
              </p:oleObj>
            </a:graphicData>
          </a:graphic>
        </p:graphicFrame>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529" name="Object 1"/>
          <p:cNvGraphicFramePr>
            <a:graphicFrameLocks noChangeAspect="1"/>
          </p:cNvGraphicFramePr>
          <p:nvPr/>
        </p:nvGraphicFramePr>
        <p:xfrm>
          <a:off x="3048000" y="1905000"/>
          <a:ext cx="2741613" cy="719137"/>
        </p:xfrm>
        <a:graphic>
          <a:graphicData uri="http://schemas.openxmlformats.org/presentationml/2006/ole">
            <p:oleObj spid="_x0000_s22529" name="Equation" r:id="rId3" imgW="1701800" imgH="444500" progId="Equation.DSMT4">
              <p:embed/>
            </p:oleObj>
          </a:graphicData>
        </a:graphic>
      </p:graphicFrame>
      <p:sp>
        <p:nvSpPr>
          <p:cNvPr id="6" name="TextBox 5"/>
          <p:cNvSpPr txBox="1"/>
          <p:nvPr/>
        </p:nvSpPr>
        <p:spPr>
          <a:xfrm>
            <a:off x="457200" y="2743200"/>
            <a:ext cx="8077200" cy="1015663"/>
          </a:xfrm>
          <a:prstGeom prst="rect">
            <a:avLst/>
          </a:prstGeom>
          <a:noFill/>
        </p:spPr>
        <p:txBody>
          <a:bodyPr wrap="square" rtlCol="0">
            <a:spAutoFit/>
          </a:bodyPr>
          <a:lstStyle/>
          <a:p>
            <a:r>
              <a:rPr lang="en-US" sz="2000" dirty="0" smtClean="0"/>
              <a:t>The only admissible states are therefore are those for which, </a:t>
            </a:r>
          </a:p>
          <a:p>
            <a:r>
              <a:rPr lang="en-US" sz="2000" dirty="0" smtClean="0"/>
              <a:t>the </a:t>
            </a:r>
            <a:r>
              <a:rPr lang="en-US" sz="2000" dirty="0" err="1" smtClean="0"/>
              <a:t>santilli</a:t>
            </a:r>
            <a:r>
              <a:rPr lang="en-US" sz="2000" dirty="0" smtClean="0"/>
              <a:t>-Schrodinger equation gives following </a:t>
            </a:r>
            <a:r>
              <a:rPr lang="en-US" sz="2000" dirty="0" err="1" smtClean="0"/>
              <a:t>isonormalized</a:t>
            </a:r>
            <a:r>
              <a:rPr lang="en-US" sz="2000" dirty="0" smtClean="0"/>
              <a:t> </a:t>
            </a:r>
            <a:r>
              <a:rPr lang="en-US" sz="2000" dirty="0" err="1" smtClean="0"/>
              <a:t>isoeigen</a:t>
            </a:r>
            <a:r>
              <a:rPr lang="en-US" sz="2000" dirty="0" smtClean="0"/>
              <a:t> function</a:t>
            </a:r>
            <a:endParaRPr lang="en-US" sz="2000" dirty="0"/>
          </a:p>
        </p:txBody>
      </p:sp>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531" name="Object 3"/>
          <p:cNvGraphicFramePr>
            <a:graphicFrameLocks noChangeAspect="1"/>
          </p:cNvGraphicFramePr>
          <p:nvPr/>
        </p:nvGraphicFramePr>
        <p:xfrm>
          <a:off x="2514600" y="3657600"/>
          <a:ext cx="4092315" cy="914400"/>
        </p:xfrm>
        <a:graphic>
          <a:graphicData uri="http://schemas.openxmlformats.org/presentationml/2006/ole">
            <p:oleObj spid="_x0000_s22531" name="Equation" r:id="rId4" imgW="2603500" imgH="584200" progId="Equation.DSMT4">
              <p:embed/>
            </p:oleObj>
          </a:graphicData>
        </a:graphic>
      </p:graphicFrame>
      <p:sp>
        <p:nvSpPr>
          <p:cNvPr id="2253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53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1" name="Group 30"/>
          <p:cNvGrpSpPr/>
          <p:nvPr/>
        </p:nvGrpSpPr>
        <p:grpSpPr>
          <a:xfrm>
            <a:off x="0" y="0"/>
            <a:ext cx="9144000" cy="838200"/>
            <a:chOff x="0" y="0"/>
            <a:chExt cx="9144000" cy="838200"/>
          </a:xfrm>
        </p:grpSpPr>
        <p:grpSp>
          <p:nvGrpSpPr>
            <p:cNvPr id="14" name="Group 9"/>
            <p:cNvGrpSpPr/>
            <p:nvPr/>
          </p:nvGrpSpPr>
          <p:grpSpPr>
            <a:xfrm>
              <a:off x="0"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p:grpSpPr>
          <p:sp>
            <p:nvSpPr>
              <p:cNvPr id="21" name="Rounded Rectangle 20"/>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p:cNvSpPr/>
            <p:nvPr/>
          </p:nvSpPr>
          <p:spPr>
            <a:xfrm>
              <a:off x="5257800" y="228600"/>
              <a:ext cx="1927387" cy="400110"/>
            </a:xfrm>
            <a:prstGeom prst="rect">
              <a:avLst/>
            </a:prstGeom>
          </p:spPr>
          <p:txBody>
            <a:bodyPr wrap="none">
              <a:spAutoFit/>
            </a:bodyPr>
            <a:lstStyle/>
            <a:p>
              <a:r>
                <a:rPr lang="en-US" sz="2000" b="1" dirty="0" err="1" smtClean="0">
                  <a:solidFill>
                    <a:schemeClr val="bg1">
                      <a:lumMod val="65000"/>
                    </a:schemeClr>
                  </a:solidFill>
                </a:rPr>
                <a:t>Hadronic</a:t>
              </a:r>
              <a:r>
                <a:rPr lang="en-US" sz="2000" b="1" dirty="0" smtClean="0">
                  <a:solidFill>
                    <a:schemeClr val="bg1">
                      <a:lumMod val="65000"/>
                    </a:schemeClr>
                  </a:solidFill>
                </a:rPr>
                <a:t> Energy</a:t>
              </a:r>
              <a:endParaRPr lang="en-US" sz="2000" b="1" dirty="0">
                <a:solidFill>
                  <a:schemeClr val="bg1">
                    <a:lumMod val="65000"/>
                  </a:schemeClr>
                </a:solidFill>
              </a:endParaRPr>
            </a:p>
          </p:txBody>
        </p:sp>
        <p:sp>
          <p:nvSpPr>
            <p:cNvPr id="24" name="TextBox 23"/>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grpSp>
      <p:grpSp>
        <p:nvGrpSpPr>
          <p:cNvPr id="25" name="Group 24"/>
          <p:cNvGrpSpPr/>
          <p:nvPr/>
        </p:nvGrpSpPr>
        <p:grpSpPr>
          <a:xfrm>
            <a:off x="11875" y="6488017"/>
            <a:ext cx="9144000" cy="381000"/>
            <a:chOff x="0" y="6488017"/>
            <a:chExt cx="9144000" cy="381000"/>
          </a:xfrm>
        </p:grpSpPr>
        <p:grpSp>
          <p:nvGrpSpPr>
            <p:cNvPr id="26" name="Group 17"/>
            <p:cNvGrpSpPr/>
            <p:nvPr/>
          </p:nvGrpSpPr>
          <p:grpSpPr>
            <a:xfrm>
              <a:off x="0" y="6488017"/>
              <a:ext cx="9144000" cy="381000"/>
              <a:chOff x="0" y="6488017"/>
              <a:chExt cx="9144000" cy="381000"/>
            </a:xfrm>
          </p:grpSpPr>
          <p:sp>
            <p:nvSpPr>
              <p:cNvPr id="29" name="Rounded Rectangle 28"/>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65000"/>
                    </a:schemeClr>
                  </a:solidFill>
                </a:rPr>
                <a:t>Chandrakant</a:t>
              </a:r>
              <a:r>
                <a:rPr lang="en-US" sz="1600" dirty="0" smtClean="0">
                  <a:solidFill>
                    <a:schemeClr val="bg1">
                      <a:lumMod val="65000"/>
                    </a:schemeClr>
                  </a:solidFill>
                </a:rPr>
                <a:t>  S. </a:t>
              </a:r>
              <a:r>
                <a:rPr lang="en-US" sz="1600" dirty="0" err="1" smtClean="0">
                  <a:solidFill>
                    <a:schemeClr val="bg1">
                      <a:lumMod val="65000"/>
                    </a:schemeClr>
                  </a:solidFill>
                </a:rPr>
                <a:t>Burande</a:t>
              </a:r>
              <a:r>
                <a:rPr lang="en-US" sz="1600" dirty="0" smtClean="0">
                  <a:solidFill>
                    <a:schemeClr val="bg1">
                      <a:lumMod val="65000"/>
                    </a:schemeClr>
                  </a:solidFill>
                </a:rPr>
                <a:t>, VDCET, </a:t>
              </a:r>
              <a:r>
                <a:rPr lang="en-US" sz="1600" dirty="0" err="1" smtClean="0">
                  <a:solidFill>
                    <a:schemeClr val="bg1">
                      <a:lumMod val="65000"/>
                    </a:schemeClr>
                  </a:solidFill>
                </a:rPr>
                <a:t>Mouda</a:t>
              </a:r>
              <a:r>
                <a:rPr lang="en-US" sz="1600" dirty="0" smtClean="0">
                  <a:solidFill>
                    <a:schemeClr val="bg1">
                      <a:lumMod val="65000"/>
                    </a:schemeClr>
                  </a:solidFill>
                </a:rPr>
                <a:t>, India</a:t>
              </a:r>
              <a:endParaRPr lang="en-US" sz="1600" dirty="0">
                <a:solidFill>
                  <a:schemeClr val="bg1">
                    <a:lumMod val="65000"/>
                  </a:schemeClr>
                </a:solidFill>
              </a:endParaRPr>
            </a:p>
          </p:txBody>
        </p:sp>
        <p:sp>
          <p:nvSpPr>
            <p:cNvPr id="28" name="TextBox 27"/>
            <p:cNvSpPr txBox="1"/>
            <p:nvPr/>
          </p:nvSpPr>
          <p:spPr>
            <a:xfrm>
              <a:off x="1905000" y="6488668"/>
              <a:ext cx="1704569" cy="338554"/>
            </a:xfrm>
            <a:prstGeom prst="rect">
              <a:avLst/>
            </a:prstGeom>
            <a:noFill/>
          </p:spPr>
          <p:txBody>
            <a:bodyPr wrap="none" rtlCol="0">
              <a:spAutoFit/>
            </a:bodyPr>
            <a:lstStyle/>
            <a:p>
              <a:r>
                <a:rPr lang="en-US" sz="1600" dirty="0" smtClean="0">
                  <a:solidFill>
                    <a:schemeClr val="bg1">
                      <a:lumMod val="65000"/>
                    </a:schemeClr>
                  </a:solidFill>
                </a:rPr>
                <a:t>Neutron Synthesis</a:t>
              </a:r>
              <a:endParaRPr lang="en-US" sz="1600" dirty="0">
                <a:solidFill>
                  <a:schemeClr val="bg1">
                    <a:lumMod val="65000"/>
                  </a:schemeClr>
                </a:solidFill>
              </a:endParaRPr>
            </a:p>
          </p:txBody>
        </p:sp>
      </p:grpSp>
      <p:sp>
        <p:nvSpPr>
          <p:cNvPr id="33" name="TextBox 32"/>
          <p:cNvSpPr txBox="1"/>
          <p:nvPr/>
        </p:nvSpPr>
        <p:spPr>
          <a:xfrm>
            <a:off x="457200" y="1197114"/>
            <a:ext cx="8305800" cy="707886"/>
          </a:xfrm>
          <a:prstGeom prst="rect">
            <a:avLst/>
          </a:prstGeom>
          <a:noFill/>
        </p:spPr>
        <p:txBody>
          <a:bodyPr wrap="square" rtlCol="0">
            <a:spAutoFit/>
          </a:bodyPr>
          <a:lstStyle/>
          <a:p>
            <a:pPr algn="just"/>
            <a:r>
              <a:rPr lang="en-US" sz="2000" dirty="0" smtClean="0"/>
              <a:t>The </a:t>
            </a:r>
            <a:r>
              <a:rPr lang="en-US" sz="2000" dirty="0" err="1" smtClean="0"/>
              <a:t>hadronic</a:t>
            </a:r>
            <a:r>
              <a:rPr lang="en-US" sz="2000" dirty="0" smtClean="0"/>
              <a:t> binding energy then acquires the typical spectrum of </a:t>
            </a:r>
          </a:p>
          <a:p>
            <a:pPr algn="just"/>
            <a:r>
              <a:rPr lang="en-US" sz="2000" dirty="0" err="1" smtClean="0"/>
              <a:t>Hulthen’s</a:t>
            </a:r>
            <a:r>
              <a:rPr lang="en-US" sz="2000" dirty="0" smtClean="0"/>
              <a:t> potential</a:t>
            </a:r>
            <a:endParaRPr lang="en-IN" sz="2000" dirty="0" smtClean="0"/>
          </a:p>
        </p:txBody>
      </p:sp>
      <p:graphicFrame>
        <p:nvGraphicFramePr>
          <p:cNvPr id="2" name="Object 11"/>
          <p:cNvGraphicFramePr>
            <a:graphicFrameLocks noChangeAspect="1"/>
          </p:cNvGraphicFramePr>
          <p:nvPr/>
        </p:nvGraphicFramePr>
        <p:xfrm>
          <a:off x="6858000" y="2778825"/>
          <a:ext cx="1597025" cy="349250"/>
        </p:xfrm>
        <a:graphic>
          <a:graphicData uri="http://schemas.openxmlformats.org/presentationml/2006/ole">
            <p:oleObj spid="_x0000_s22539" name="Equation" r:id="rId5" imgW="990360" imgH="215640" progId="Equation.DSMT4">
              <p:embed/>
            </p:oleObj>
          </a:graphicData>
        </a:graphic>
      </p:graphicFrame>
      <p:graphicFrame>
        <p:nvGraphicFramePr>
          <p:cNvPr id="22540" name="Object 12"/>
          <p:cNvGraphicFramePr>
            <a:graphicFrameLocks noChangeAspect="1"/>
          </p:cNvGraphicFramePr>
          <p:nvPr/>
        </p:nvGraphicFramePr>
        <p:xfrm>
          <a:off x="3962400" y="5638800"/>
          <a:ext cx="1406525" cy="431800"/>
        </p:xfrm>
        <a:graphic>
          <a:graphicData uri="http://schemas.openxmlformats.org/presentationml/2006/ole">
            <p:oleObj spid="_x0000_s22540" name="Equation" r:id="rId6" imgW="774360" imgH="241200" progId="Equation.DSMT4">
              <p:embed/>
            </p:oleObj>
          </a:graphicData>
        </a:graphic>
      </p:graphicFrame>
      <p:grpSp>
        <p:nvGrpSpPr>
          <p:cNvPr id="34" name="Group 33"/>
          <p:cNvGrpSpPr/>
          <p:nvPr/>
        </p:nvGrpSpPr>
        <p:grpSpPr>
          <a:xfrm>
            <a:off x="457200" y="4800600"/>
            <a:ext cx="7924800" cy="707886"/>
            <a:chOff x="457200" y="5105400"/>
            <a:chExt cx="7924800" cy="707886"/>
          </a:xfrm>
        </p:grpSpPr>
        <p:sp>
          <p:nvSpPr>
            <p:cNvPr id="9" name="TextBox 8"/>
            <p:cNvSpPr txBox="1"/>
            <p:nvPr/>
          </p:nvSpPr>
          <p:spPr>
            <a:xfrm>
              <a:off x="457200" y="5105400"/>
              <a:ext cx="7924800" cy="707886"/>
            </a:xfrm>
            <a:prstGeom prst="rect">
              <a:avLst/>
            </a:prstGeom>
            <a:noFill/>
          </p:spPr>
          <p:txBody>
            <a:bodyPr wrap="square" rtlCol="0">
              <a:spAutoFit/>
            </a:bodyPr>
            <a:lstStyle/>
            <a:p>
              <a:r>
                <a:rPr lang="en-US" sz="2000" dirty="0" smtClean="0"/>
                <a:t>An </a:t>
              </a:r>
              <a:r>
                <a:rPr lang="en-US" sz="2000" dirty="0" err="1" smtClean="0"/>
                <a:t>isoparticle</a:t>
              </a:r>
              <a:r>
                <a:rPr lang="en-US" sz="2000" dirty="0" smtClean="0"/>
                <a:t> to be bounded inside the </a:t>
              </a:r>
              <a:r>
                <a:rPr lang="en-US" sz="2000" dirty="0" err="1" smtClean="0"/>
                <a:t>hadronic</a:t>
              </a:r>
              <a:r>
                <a:rPr lang="en-US" sz="2000" dirty="0" smtClean="0"/>
                <a:t> horizon,        its </a:t>
              </a:r>
              <a:r>
                <a:rPr lang="en-US" sz="2000" dirty="0" err="1" smtClean="0"/>
                <a:t>isowavelength</a:t>
              </a:r>
              <a:r>
                <a:rPr lang="en-US" sz="2000" dirty="0" smtClean="0"/>
                <a:t> (  ) must be proportional to the horizon itself and this gives </a:t>
              </a:r>
              <a:endParaRPr lang="en-US" sz="2000" dirty="0"/>
            </a:p>
          </p:txBody>
        </p:sp>
        <p:graphicFrame>
          <p:nvGraphicFramePr>
            <p:cNvPr id="22533" name="Object 5"/>
            <p:cNvGraphicFramePr>
              <a:graphicFrameLocks noChangeAspect="1"/>
            </p:cNvGraphicFramePr>
            <p:nvPr/>
          </p:nvGraphicFramePr>
          <p:xfrm>
            <a:off x="6477000" y="5145975"/>
            <a:ext cx="385762" cy="320675"/>
          </p:xfrm>
          <a:graphic>
            <a:graphicData uri="http://schemas.openxmlformats.org/presentationml/2006/ole">
              <p:oleObj spid="_x0000_s22533" name="Equation" r:id="rId7" imgW="241200" imgH="203040" progId="Equation.DSMT4">
                <p:embed/>
              </p:oleObj>
            </a:graphicData>
          </a:graphic>
        </p:graphicFrame>
        <p:graphicFrame>
          <p:nvGraphicFramePr>
            <p:cNvPr id="22541" name="Object 13"/>
            <p:cNvGraphicFramePr>
              <a:graphicFrameLocks noChangeAspect="1"/>
            </p:cNvGraphicFramePr>
            <p:nvPr/>
          </p:nvGraphicFramePr>
          <p:xfrm>
            <a:off x="2133600" y="5486400"/>
            <a:ext cx="203200" cy="260350"/>
          </p:xfrm>
          <a:graphic>
            <a:graphicData uri="http://schemas.openxmlformats.org/presentationml/2006/ole">
              <p:oleObj spid="_x0000_s22541" name="Equation" r:id="rId8" imgW="126720" imgH="164880" progId="Equation.DSMT4">
                <p:embed/>
              </p:oleObj>
            </a:graphicData>
          </a:graphic>
        </p:graphicFrame>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53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p:cNvSpPr txBox="1"/>
          <p:nvPr/>
        </p:nvSpPr>
        <p:spPr>
          <a:xfrm>
            <a:off x="533400" y="1143000"/>
            <a:ext cx="8001000" cy="1015663"/>
          </a:xfrm>
          <a:prstGeom prst="rect">
            <a:avLst/>
          </a:prstGeom>
          <a:noFill/>
        </p:spPr>
        <p:txBody>
          <a:bodyPr wrap="square" rtlCol="0">
            <a:spAutoFit/>
          </a:bodyPr>
          <a:lstStyle/>
          <a:p>
            <a:pPr algn="just"/>
            <a:r>
              <a:rPr lang="en-US" sz="2000" dirty="0" smtClean="0"/>
              <a:t>where </a:t>
            </a:r>
            <a:r>
              <a:rPr lang="en-US" sz="2000" i="1" dirty="0" smtClean="0"/>
              <a:t>k</a:t>
            </a:r>
            <a:r>
              <a:rPr lang="en-US" sz="2000" baseline="-25000" dirty="0" smtClean="0"/>
              <a:t>1 </a:t>
            </a:r>
            <a:r>
              <a:rPr lang="en-US" sz="2000" dirty="0" smtClean="0"/>
              <a:t>is a positive quantity that must be constant for a stationary state. Using above equations, </a:t>
            </a:r>
            <a:r>
              <a:rPr lang="en-US" sz="2000" dirty="0" err="1" smtClean="0"/>
              <a:t>Santilli</a:t>
            </a:r>
            <a:r>
              <a:rPr lang="en-US" sz="2000" dirty="0" smtClean="0"/>
              <a:t> obtained the following expression for the </a:t>
            </a:r>
            <a:r>
              <a:rPr lang="en-US" sz="2000" dirty="0" err="1" smtClean="0"/>
              <a:t>hadronic</a:t>
            </a:r>
            <a:r>
              <a:rPr lang="en-US" sz="2000" dirty="0" smtClean="0"/>
              <a:t> total energy of the </a:t>
            </a:r>
            <a:r>
              <a:rPr lang="en-US" sz="2000" dirty="0" err="1" smtClean="0"/>
              <a:t>hadronic</a:t>
            </a:r>
            <a:r>
              <a:rPr lang="en-US" sz="2000" dirty="0" smtClean="0"/>
              <a:t> bound state,</a:t>
            </a:r>
            <a:endParaRPr lang="en-US" sz="2000" dirty="0"/>
          </a:p>
        </p:txBody>
      </p:sp>
      <p:sp>
        <p:nvSpPr>
          <p:cNvPr id="2253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538" name="Object 10"/>
          <p:cNvGraphicFramePr>
            <a:graphicFrameLocks noChangeAspect="1"/>
          </p:cNvGraphicFramePr>
          <p:nvPr/>
        </p:nvGraphicFramePr>
        <p:xfrm>
          <a:off x="1981200" y="2209800"/>
          <a:ext cx="4368800" cy="485775"/>
        </p:xfrm>
        <a:graphic>
          <a:graphicData uri="http://schemas.openxmlformats.org/presentationml/2006/ole">
            <p:oleObj spid="_x0000_s83973" name="Equation" r:id="rId3" imgW="2654300" imgH="292100" progId="Equation.DSMT4">
              <p:embed/>
            </p:oleObj>
          </a:graphicData>
        </a:graphic>
      </p:graphicFrame>
      <p:grpSp>
        <p:nvGrpSpPr>
          <p:cNvPr id="3" name="Group 30"/>
          <p:cNvGrpSpPr/>
          <p:nvPr/>
        </p:nvGrpSpPr>
        <p:grpSpPr>
          <a:xfrm>
            <a:off x="0" y="0"/>
            <a:ext cx="9144000" cy="838200"/>
            <a:chOff x="0" y="0"/>
            <a:chExt cx="9144000" cy="838200"/>
          </a:xfrm>
        </p:grpSpPr>
        <p:grpSp>
          <p:nvGrpSpPr>
            <p:cNvPr id="4" name="Group 9"/>
            <p:cNvGrpSpPr/>
            <p:nvPr/>
          </p:nvGrpSpPr>
          <p:grpSpPr>
            <a:xfrm>
              <a:off x="0"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p:grpSpPr>
          <p:sp>
            <p:nvSpPr>
              <p:cNvPr id="21" name="Rounded Rectangle 20"/>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p:cNvSpPr/>
            <p:nvPr/>
          </p:nvSpPr>
          <p:spPr>
            <a:xfrm>
              <a:off x="5257800" y="228600"/>
              <a:ext cx="1927387" cy="400110"/>
            </a:xfrm>
            <a:prstGeom prst="rect">
              <a:avLst/>
            </a:prstGeom>
          </p:spPr>
          <p:txBody>
            <a:bodyPr wrap="none">
              <a:spAutoFit/>
            </a:bodyPr>
            <a:lstStyle/>
            <a:p>
              <a:r>
                <a:rPr lang="en-US" sz="2000" b="1" dirty="0" err="1" smtClean="0">
                  <a:solidFill>
                    <a:schemeClr val="bg1">
                      <a:lumMod val="65000"/>
                    </a:schemeClr>
                  </a:solidFill>
                </a:rPr>
                <a:t>Hadronic</a:t>
              </a:r>
              <a:r>
                <a:rPr lang="en-US" sz="2000" b="1" dirty="0" smtClean="0">
                  <a:solidFill>
                    <a:schemeClr val="bg1">
                      <a:lumMod val="65000"/>
                    </a:schemeClr>
                  </a:solidFill>
                </a:rPr>
                <a:t> Energy</a:t>
              </a:r>
              <a:endParaRPr lang="en-US" sz="2000" b="1" dirty="0">
                <a:solidFill>
                  <a:schemeClr val="bg1">
                    <a:lumMod val="65000"/>
                  </a:schemeClr>
                </a:solidFill>
              </a:endParaRPr>
            </a:p>
          </p:txBody>
        </p:sp>
        <p:sp>
          <p:nvSpPr>
            <p:cNvPr id="24" name="TextBox 23"/>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grpSp>
      <p:grpSp>
        <p:nvGrpSpPr>
          <p:cNvPr id="5" name="Group 24"/>
          <p:cNvGrpSpPr/>
          <p:nvPr/>
        </p:nvGrpSpPr>
        <p:grpSpPr>
          <a:xfrm>
            <a:off x="11875" y="6488017"/>
            <a:ext cx="9144000" cy="381000"/>
            <a:chOff x="0" y="6488017"/>
            <a:chExt cx="9144000" cy="381000"/>
          </a:xfrm>
        </p:grpSpPr>
        <p:grpSp>
          <p:nvGrpSpPr>
            <p:cNvPr id="7" name="Group 17"/>
            <p:cNvGrpSpPr/>
            <p:nvPr/>
          </p:nvGrpSpPr>
          <p:grpSpPr>
            <a:xfrm>
              <a:off x="0" y="6488017"/>
              <a:ext cx="9144000" cy="381000"/>
              <a:chOff x="0" y="6488017"/>
              <a:chExt cx="9144000" cy="381000"/>
            </a:xfrm>
          </p:grpSpPr>
          <p:sp>
            <p:nvSpPr>
              <p:cNvPr id="29" name="Rounded Rectangle 28"/>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65000"/>
                    </a:schemeClr>
                  </a:solidFill>
                </a:rPr>
                <a:t>Chandrakant</a:t>
              </a:r>
              <a:r>
                <a:rPr lang="en-US" sz="1600" dirty="0" smtClean="0">
                  <a:solidFill>
                    <a:schemeClr val="bg1">
                      <a:lumMod val="65000"/>
                    </a:schemeClr>
                  </a:solidFill>
                </a:rPr>
                <a:t>  S. </a:t>
              </a:r>
              <a:r>
                <a:rPr lang="en-US" sz="1600" dirty="0" err="1" smtClean="0">
                  <a:solidFill>
                    <a:schemeClr val="bg1">
                      <a:lumMod val="65000"/>
                    </a:schemeClr>
                  </a:solidFill>
                </a:rPr>
                <a:t>Burande</a:t>
              </a:r>
              <a:r>
                <a:rPr lang="en-US" sz="1600" dirty="0" smtClean="0">
                  <a:solidFill>
                    <a:schemeClr val="bg1">
                      <a:lumMod val="65000"/>
                    </a:schemeClr>
                  </a:solidFill>
                </a:rPr>
                <a:t>, VDCET, </a:t>
              </a:r>
              <a:r>
                <a:rPr lang="en-US" sz="1600" dirty="0" err="1" smtClean="0">
                  <a:solidFill>
                    <a:schemeClr val="bg1">
                      <a:lumMod val="65000"/>
                    </a:schemeClr>
                  </a:solidFill>
                </a:rPr>
                <a:t>Mouda</a:t>
              </a:r>
              <a:r>
                <a:rPr lang="en-US" sz="1600" dirty="0" smtClean="0">
                  <a:solidFill>
                    <a:schemeClr val="bg1">
                      <a:lumMod val="65000"/>
                    </a:schemeClr>
                  </a:solidFill>
                </a:rPr>
                <a:t>, India</a:t>
              </a:r>
              <a:endParaRPr lang="en-US" sz="1600" dirty="0">
                <a:solidFill>
                  <a:schemeClr val="bg1">
                    <a:lumMod val="65000"/>
                  </a:schemeClr>
                </a:solidFill>
              </a:endParaRPr>
            </a:p>
          </p:txBody>
        </p:sp>
        <p:sp>
          <p:nvSpPr>
            <p:cNvPr id="28" name="TextBox 27"/>
            <p:cNvSpPr txBox="1"/>
            <p:nvPr/>
          </p:nvSpPr>
          <p:spPr>
            <a:xfrm>
              <a:off x="1905000" y="6488668"/>
              <a:ext cx="1704569" cy="338554"/>
            </a:xfrm>
            <a:prstGeom prst="rect">
              <a:avLst/>
            </a:prstGeom>
            <a:noFill/>
          </p:spPr>
          <p:txBody>
            <a:bodyPr wrap="none" rtlCol="0">
              <a:spAutoFit/>
            </a:bodyPr>
            <a:lstStyle/>
            <a:p>
              <a:r>
                <a:rPr lang="en-US" sz="1600" dirty="0" smtClean="0">
                  <a:solidFill>
                    <a:schemeClr val="bg1">
                      <a:lumMod val="65000"/>
                    </a:schemeClr>
                  </a:solidFill>
                </a:rPr>
                <a:t>Neutron Synthesis</a:t>
              </a:r>
              <a:endParaRPr lang="en-US" sz="1600" dirty="0">
                <a:solidFill>
                  <a:schemeClr val="bg1">
                    <a:lumMod val="65000"/>
                  </a:schemeClr>
                </a:solidFill>
              </a:endParaRPr>
            </a:p>
          </p:txBody>
        </p:sp>
      </p:grpSp>
      <p:sp>
        <p:nvSpPr>
          <p:cNvPr id="31" name="TextBox 30"/>
          <p:cNvSpPr txBox="1"/>
          <p:nvPr/>
        </p:nvSpPr>
        <p:spPr>
          <a:xfrm>
            <a:off x="533400" y="2667000"/>
            <a:ext cx="8077200" cy="1015663"/>
          </a:xfrm>
          <a:prstGeom prst="rect">
            <a:avLst/>
          </a:prstGeom>
          <a:noFill/>
        </p:spPr>
        <p:txBody>
          <a:bodyPr wrap="square" rtlCol="0">
            <a:spAutoFit/>
          </a:bodyPr>
          <a:lstStyle/>
          <a:p>
            <a:pPr algn="just"/>
            <a:r>
              <a:rPr lang="en-US" sz="2000" dirty="0" smtClean="0"/>
              <a:t>The total energy of the two-body </a:t>
            </a:r>
            <a:r>
              <a:rPr lang="en-US" sz="2000" dirty="0" err="1" smtClean="0"/>
              <a:t>hadronic</a:t>
            </a:r>
            <a:r>
              <a:rPr lang="en-US" sz="2000" dirty="0" smtClean="0"/>
              <a:t> bound state depends on two unknown constants, </a:t>
            </a:r>
            <a:r>
              <a:rPr lang="en-US" sz="2000" i="1" dirty="0" smtClean="0"/>
              <a:t>k</a:t>
            </a:r>
            <a:r>
              <a:rPr lang="en-US" sz="2000" baseline="-25000" dirty="0" smtClean="0"/>
              <a:t>1</a:t>
            </a:r>
            <a:r>
              <a:rPr lang="en-US" sz="2000" dirty="0" smtClean="0"/>
              <a:t>and </a:t>
            </a:r>
            <a:r>
              <a:rPr lang="en-US" sz="2000" i="1" dirty="0" smtClean="0"/>
              <a:t>k</a:t>
            </a:r>
            <a:r>
              <a:rPr lang="en-US" sz="2000" baseline="-25000" dirty="0" smtClean="0"/>
              <a:t>2</a:t>
            </a:r>
            <a:r>
              <a:rPr lang="en-US" sz="2000" dirty="0" smtClean="0"/>
              <a:t>. To achieve a numerical solution of total energy of </a:t>
            </a:r>
            <a:r>
              <a:rPr lang="en-US" sz="2000" dirty="0" err="1" smtClean="0"/>
              <a:t>hadronic</a:t>
            </a:r>
            <a:r>
              <a:rPr lang="en-US" sz="2000" dirty="0" smtClean="0"/>
              <a:t> state, </a:t>
            </a:r>
            <a:r>
              <a:rPr lang="en-US" sz="2000" dirty="0" err="1" smtClean="0"/>
              <a:t>Santilli</a:t>
            </a:r>
            <a:r>
              <a:rPr lang="en-US" sz="2000" dirty="0" smtClean="0"/>
              <a:t> considered the mean life of the </a:t>
            </a:r>
            <a:r>
              <a:rPr lang="en-US" sz="2000" dirty="0" err="1" smtClean="0"/>
              <a:t>hadron</a:t>
            </a:r>
            <a:r>
              <a:rPr lang="en-US" sz="2000" dirty="0" smtClean="0"/>
              <a:t>,</a:t>
            </a:r>
            <a:endParaRPr lang="en-US" sz="2000" dirty="0"/>
          </a:p>
        </p:txBody>
      </p:sp>
      <p:graphicFrame>
        <p:nvGraphicFramePr>
          <p:cNvPr id="83975" name="Object 7"/>
          <p:cNvGraphicFramePr>
            <a:graphicFrameLocks noChangeAspect="1"/>
          </p:cNvGraphicFramePr>
          <p:nvPr/>
        </p:nvGraphicFramePr>
        <p:xfrm>
          <a:off x="3048000" y="3657600"/>
          <a:ext cx="2417763" cy="685800"/>
        </p:xfrm>
        <a:graphic>
          <a:graphicData uri="http://schemas.openxmlformats.org/presentationml/2006/ole">
            <p:oleObj spid="_x0000_s83975" name="Equation" r:id="rId4" imgW="1346200" imgH="381000" progId="Equation.DSMT4">
              <p:embed/>
            </p:oleObj>
          </a:graphicData>
        </a:graphic>
      </p:graphicFrame>
      <p:sp>
        <p:nvSpPr>
          <p:cNvPr id="32" name="TextBox 31"/>
          <p:cNvSpPr txBox="1"/>
          <p:nvPr/>
        </p:nvSpPr>
        <p:spPr>
          <a:xfrm>
            <a:off x="609600" y="4343400"/>
            <a:ext cx="8001000" cy="1015663"/>
          </a:xfrm>
          <a:prstGeom prst="rect">
            <a:avLst/>
          </a:prstGeom>
          <a:noFill/>
        </p:spPr>
        <p:txBody>
          <a:bodyPr wrap="square" rtlCol="0">
            <a:spAutoFit/>
          </a:bodyPr>
          <a:lstStyle/>
          <a:p>
            <a:pPr algn="just"/>
            <a:r>
              <a:rPr lang="en-US" sz="2000" dirty="0" smtClean="0"/>
              <a:t>where </a:t>
            </a:r>
            <a:r>
              <a:rPr lang="el-GR" sz="2000" i="1" dirty="0" smtClean="0"/>
              <a:t>α</a:t>
            </a:r>
            <a:r>
              <a:rPr lang="en-IN" sz="2000" dirty="0" smtClean="0"/>
              <a:t> </a:t>
            </a:r>
            <a:r>
              <a:rPr lang="en-US" sz="2000" dirty="0" smtClean="0"/>
              <a:t>is the fine structure constant and the mean-life is isotopic, that is derived via isotopic methods. The mean-life of </a:t>
            </a:r>
            <a:r>
              <a:rPr lang="en-US" sz="2000" dirty="0" err="1" smtClean="0"/>
              <a:t>hadronic</a:t>
            </a:r>
            <a:r>
              <a:rPr lang="en-US" sz="2000" dirty="0" smtClean="0"/>
              <a:t> bound state then becomes</a:t>
            </a:r>
            <a:endParaRPr lang="en-US" sz="2000" dirty="0"/>
          </a:p>
        </p:txBody>
      </p:sp>
      <p:graphicFrame>
        <p:nvGraphicFramePr>
          <p:cNvPr id="83976" name="Object 8"/>
          <p:cNvGraphicFramePr>
            <a:graphicFrameLocks noChangeAspect="1"/>
          </p:cNvGraphicFramePr>
          <p:nvPr/>
        </p:nvGraphicFramePr>
        <p:xfrm>
          <a:off x="2895600" y="5257800"/>
          <a:ext cx="3198813" cy="792163"/>
        </p:xfrm>
        <a:graphic>
          <a:graphicData uri="http://schemas.openxmlformats.org/presentationml/2006/ole">
            <p:oleObj spid="_x0000_s83976" name="Equation" r:id="rId5" imgW="1879600" imgH="469900" progId="Equation.DSMT4">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p:cNvSpPr txBox="1"/>
          <p:nvPr/>
        </p:nvSpPr>
        <p:spPr>
          <a:xfrm>
            <a:off x="533400" y="2819400"/>
            <a:ext cx="76200" cy="369332"/>
          </a:xfrm>
          <a:prstGeom prst="rect">
            <a:avLst/>
          </a:prstGeom>
          <a:noFill/>
        </p:spPr>
        <p:txBody>
          <a:bodyPr wrap="square" rtlCol="0">
            <a:spAutoFit/>
          </a:bodyPr>
          <a:lstStyle/>
          <a:p>
            <a:endParaRPr lang="en-US" dirty="0"/>
          </a:p>
        </p:txBody>
      </p:sp>
      <p:sp>
        <p:nvSpPr>
          <p:cNvPr id="2355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56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457200" y="1524000"/>
            <a:ext cx="3648243" cy="400110"/>
          </a:xfrm>
          <a:prstGeom prst="rect">
            <a:avLst/>
          </a:prstGeom>
          <a:noFill/>
        </p:spPr>
        <p:txBody>
          <a:bodyPr wrap="none" rtlCol="0">
            <a:spAutoFit/>
          </a:bodyPr>
          <a:lstStyle/>
          <a:p>
            <a:r>
              <a:rPr lang="en-US" sz="2000" dirty="0" smtClean="0"/>
              <a:t>Comparing above equations, give</a:t>
            </a:r>
          </a:p>
        </p:txBody>
      </p:sp>
      <p:graphicFrame>
        <p:nvGraphicFramePr>
          <p:cNvPr id="23560" name="Object 8"/>
          <p:cNvGraphicFramePr>
            <a:graphicFrameLocks noChangeAspect="1"/>
          </p:cNvGraphicFramePr>
          <p:nvPr/>
        </p:nvGraphicFramePr>
        <p:xfrm>
          <a:off x="4367719" y="1366650"/>
          <a:ext cx="2642681" cy="762000"/>
        </p:xfrm>
        <a:graphic>
          <a:graphicData uri="http://schemas.openxmlformats.org/presentationml/2006/ole">
            <p:oleObj spid="_x0000_s23560" name="Equation" r:id="rId3" imgW="1548728" imgH="444307" progId="Equation.DSMT4">
              <p:embed/>
            </p:oleObj>
          </a:graphicData>
        </a:graphic>
      </p:graphicFrame>
      <p:grpSp>
        <p:nvGrpSpPr>
          <p:cNvPr id="25" name="Group 24"/>
          <p:cNvGrpSpPr/>
          <p:nvPr/>
        </p:nvGrpSpPr>
        <p:grpSpPr>
          <a:xfrm>
            <a:off x="11875" y="6488017"/>
            <a:ext cx="9144000" cy="381000"/>
            <a:chOff x="0" y="6488017"/>
            <a:chExt cx="9144000" cy="381000"/>
          </a:xfrm>
        </p:grpSpPr>
        <p:grpSp>
          <p:nvGrpSpPr>
            <p:cNvPr id="26" name="Group 17"/>
            <p:cNvGrpSpPr/>
            <p:nvPr/>
          </p:nvGrpSpPr>
          <p:grpSpPr>
            <a:xfrm>
              <a:off x="0" y="6488017"/>
              <a:ext cx="9144000" cy="381000"/>
              <a:chOff x="0" y="6488017"/>
              <a:chExt cx="9144000" cy="381000"/>
            </a:xfrm>
          </p:grpSpPr>
          <p:sp>
            <p:nvSpPr>
              <p:cNvPr id="29" name="Rounded Rectangle 28"/>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65000"/>
                    </a:schemeClr>
                  </a:solidFill>
                </a:rPr>
                <a:t>Chandrakant</a:t>
              </a:r>
              <a:r>
                <a:rPr lang="en-US" sz="1600" dirty="0" smtClean="0">
                  <a:solidFill>
                    <a:schemeClr val="bg1">
                      <a:lumMod val="65000"/>
                    </a:schemeClr>
                  </a:solidFill>
                </a:rPr>
                <a:t>  S. </a:t>
              </a:r>
              <a:r>
                <a:rPr lang="en-US" sz="1600" dirty="0" err="1" smtClean="0">
                  <a:solidFill>
                    <a:schemeClr val="bg1">
                      <a:lumMod val="65000"/>
                    </a:schemeClr>
                  </a:solidFill>
                </a:rPr>
                <a:t>Burande</a:t>
              </a:r>
              <a:r>
                <a:rPr lang="en-US" sz="1600" dirty="0" smtClean="0">
                  <a:solidFill>
                    <a:schemeClr val="bg1">
                      <a:lumMod val="65000"/>
                    </a:schemeClr>
                  </a:solidFill>
                </a:rPr>
                <a:t>, VDCET, </a:t>
              </a:r>
              <a:r>
                <a:rPr lang="en-US" sz="1600" dirty="0" err="1" smtClean="0">
                  <a:solidFill>
                    <a:schemeClr val="bg1">
                      <a:lumMod val="65000"/>
                    </a:schemeClr>
                  </a:solidFill>
                </a:rPr>
                <a:t>Mouda</a:t>
              </a:r>
              <a:r>
                <a:rPr lang="en-US" sz="1600" dirty="0" smtClean="0">
                  <a:solidFill>
                    <a:schemeClr val="bg1">
                      <a:lumMod val="65000"/>
                    </a:schemeClr>
                  </a:solidFill>
                </a:rPr>
                <a:t>, India</a:t>
              </a:r>
              <a:endParaRPr lang="en-US" sz="1600" dirty="0">
                <a:solidFill>
                  <a:schemeClr val="bg1">
                    <a:lumMod val="65000"/>
                  </a:schemeClr>
                </a:solidFill>
              </a:endParaRPr>
            </a:p>
          </p:txBody>
        </p:sp>
        <p:sp>
          <p:nvSpPr>
            <p:cNvPr id="28" name="TextBox 27"/>
            <p:cNvSpPr txBox="1"/>
            <p:nvPr/>
          </p:nvSpPr>
          <p:spPr>
            <a:xfrm>
              <a:off x="1905000" y="6488668"/>
              <a:ext cx="1704569" cy="338554"/>
            </a:xfrm>
            <a:prstGeom prst="rect">
              <a:avLst/>
            </a:prstGeom>
            <a:noFill/>
          </p:spPr>
          <p:txBody>
            <a:bodyPr wrap="none" rtlCol="0">
              <a:spAutoFit/>
            </a:bodyPr>
            <a:lstStyle/>
            <a:p>
              <a:r>
                <a:rPr lang="en-US" sz="1600" dirty="0" smtClean="0">
                  <a:solidFill>
                    <a:schemeClr val="bg1">
                      <a:lumMod val="65000"/>
                    </a:schemeClr>
                  </a:solidFill>
                </a:rPr>
                <a:t>Neutron Synthesis</a:t>
              </a:r>
              <a:endParaRPr lang="en-US" sz="1600" dirty="0">
                <a:solidFill>
                  <a:schemeClr val="bg1">
                    <a:lumMod val="65000"/>
                  </a:schemeClr>
                </a:solidFill>
              </a:endParaRPr>
            </a:p>
          </p:txBody>
        </p:sp>
      </p:grpSp>
      <p:grpSp>
        <p:nvGrpSpPr>
          <p:cNvPr id="31" name="Group 30"/>
          <p:cNvGrpSpPr/>
          <p:nvPr/>
        </p:nvGrpSpPr>
        <p:grpSpPr>
          <a:xfrm>
            <a:off x="0" y="0"/>
            <a:ext cx="9144000" cy="838200"/>
            <a:chOff x="0" y="0"/>
            <a:chExt cx="9144000" cy="838200"/>
          </a:xfrm>
        </p:grpSpPr>
        <p:grpSp>
          <p:nvGrpSpPr>
            <p:cNvPr id="32" name="Group 9"/>
            <p:cNvGrpSpPr/>
            <p:nvPr/>
          </p:nvGrpSpPr>
          <p:grpSpPr>
            <a:xfrm>
              <a:off x="0"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p:grpSpPr>
          <p:sp>
            <p:nvSpPr>
              <p:cNvPr id="35" name="Rounded Rectangle 34"/>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p:cNvSpPr/>
            <p:nvPr/>
          </p:nvSpPr>
          <p:spPr>
            <a:xfrm>
              <a:off x="5257800" y="228600"/>
              <a:ext cx="1927387" cy="400110"/>
            </a:xfrm>
            <a:prstGeom prst="rect">
              <a:avLst/>
            </a:prstGeom>
          </p:spPr>
          <p:txBody>
            <a:bodyPr wrap="none">
              <a:spAutoFit/>
            </a:bodyPr>
            <a:lstStyle/>
            <a:p>
              <a:r>
                <a:rPr lang="en-US" sz="2000" b="1" dirty="0" err="1" smtClean="0">
                  <a:solidFill>
                    <a:schemeClr val="bg1">
                      <a:lumMod val="65000"/>
                    </a:schemeClr>
                  </a:solidFill>
                </a:rPr>
                <a:t>Hadronic</a:t>
              </a:r>
              <a:r>
                <a:rPr lang="en-US" sz="2000" b="1" dirty="0" smtClean="0">
                  <a:solidFill>
                    <a:schemeClr val="bg1">
                      <a:lumMod val="65000"/>
                    </a:schemeClr>
                  </a:solidFill>
                </a:rPr>
                <a:t> Energy</a:t>
              </a:r>
              <a:endParaRPr lang="en-US" sz="2000" b="1" dirty="0">
                <a:solidFill>
                  <a:schemeClr val="bg1">
                    <a:lumMod val="65000"/>
                  </a:schemeClr>
                </a:solidFill>
              </a:endParaRPr>
            </a:p>
          </p:txBody>
        </p:sp>
        <p:sp>
          <p:nvSpPr>
            <p:cNvPr id="34" name="TextBox 33"/>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grpSp>
      <p:sp>
        <p:nvSpPr>
          <p:cNvPr id="37" name="TextBox 36"/>
          <p:cNvSpPr txBox="1"/>
          <p:nvPr/>
        </p:nvSpPr>
        <p:spPr>
          <a:xfrm>
            <a:off x="457200" y="2209800"/>
            <a:ext cx="8203528" cy="400110"/>
          </a:xfrm>
          <a:prstGeom prst="rect">
            <a:avLst/>
          </a:prstGeom>
          <a:noFill/>
        </p:spPr>
        <p:txBody>
          <a:bodyPr wrap="none" rtlCol="0">
            <a:spAutoFit/>
          </a:bodyPr>
          <a:lstStyle/>
          <a:p>
            <a:r>
              <a:rPr lang="en-US" sz="2000" dirty="0" smtClean="0"/>
              <a:t>The numerical solution of unknown constants and  are obtained by </a:t>
            </a:r>
            <a:r>
              <a:rPr lang="en-US" sz="2000" dirty="0" err="1" smtClean="0"/>
              <a:t>Santilli</a:t>
            </a:r>
            <a:r>
              <a:rPr lang="en-US" sz="2000" dirty="0" smtClean="0"/>
              <a:t>, </a:t>
            </a:r>
            <a:endParaRPr lang="en-US" sz="2000" dirty="0"/>
          </a:p>
        </p:txBody>
      </p:sp>
      <p:grpSp>
        <p:nvGrpSpPr>
          <p:cNvPr id="38" name="Group 37"/>
          <p:cNvGrpSpPr/>
          <p:nvPr/>
        </p:nvGrpSpPr>
        <p:grpSpPr>
          <a:xfrm>
            <a:off x="2667000" y="2728850"/>
            <a:ext cx="3762375" cy="431800"/>
            <a:chOff x="2667000" y="2728850"/>
            <a:chExt cx="3762375" cy="431800"/>
          </a:xfrm>
        </p:grpSpPr>
        <p:graphicFrame>
          <p:nvGraphicFramePr>
            <p:cNvPr id="2" name="Object 9"/>
            <p:cNvGraphicFramePr>
              <a:graphicFrameLocks noChangeAspect="1"/>
            </p:cNvGraphicFramePr>
            <p:nvPr/>
          </p:nvGraphicFramePr>
          <p:xfrm>
            <a:off x="2667000" y="2743200"/>
            <a:ext cx="1036638" cy="415925"/>
          </p:xfrm>
          <a:graphic>
            <a:graphicData uri="http://schemas.openxmlformats.org/presentationml/2006/ole">
              <p:oleObj spid="_x0000_s23561" name="Equation" r:id="rId4" imgW="495000" imgH="203040" progId="Equation.DSMT4">
                <p:embed/>
              </p:oleObj>
            </a:graphicData>
          </a:graphic>
        </p:graphicFrame>
        <p:graphicFrame>
          <p:nvGraphicFramePr>
            <p:cNvPr id="23562" name="Object 10"/>
            <p:cNvGraphicFramePr>
              <a:graphicFrameLocks noChangeAspect="1"/>
            </p:cNvGraphicFramePr>
            <p:nvPr/>
          </p:nvGraphicFramePr>
          <p:xfrm>
            <a:off x="3873500" y="2728850"/>
            <a:ext cx="2555875" cy="431800"/>
          </p:xfrm>
          <a:graphic>
            <a:graphicData uri="http://schemas.openxmlformats.org/presentationml/2006/ole">
              <p:oleObj spid="_x0000_s23562" name="Equation" r:id="rId5" imgW="1218671" imgH="215806" progId="Equation.DSMT4">
                <p:embed/>
              </p:oleObj>
            </a:graphicData>
          </a:graphic>
        </p:graphicFrame>
      </p:grpSp>
      <p:grpSp>
        <p:nvGrpSpPr>
          <p:cNvPr id="40" name="Group 39"/>
          <p:cNvGrpSpPr/>
          <p:nvPr/>
        </p:nvGrpSpPr>
        <p:grpSpPr>
          <a:xfrm>
            <a:off x="467561" y="3333690"/>
            <a:ext cx="6225339" cy="400110"/>
            <a:chOff x="467561" y="3200400"/>
            <a:chExt cx="6225339" cy="400110"/>
          </a:xfrm>
        </p:grpSpPr>
        <p:sp>
          <p:nvSpPr>
            <p:cNvPr id="39" name="TextBox 38"/>
            <p:cNvSpPr txBox="1"/>
            <p:nvPr/>
          </p:nvSpPr>
          <p:spPr>
            <a:xfrm>
              <a:off x="467561" y="3200400"/>
              <a:ext cx="5704639" cy="400110"/>
            </a:xfrm>
            <a:prstGeom prst="rect">
              <a:avLst/>
            </a:prstGeom>
            <a:noFill/>
          </p:spPr>
          <p:txBody>
            <a:bodyPr wrap="none" rtlCol="0">
              <a:spAutoFit/>
            </a:bodyPr>
            <a:lstStyle/>
            <a:p>
              <a:r>
                <a:rPr lang="en-US" sz="2000" dirty="0" smtClean="0"/>
                <a:t>Thus, the </a:t>
              </a:r>
              <a:r>
                <a:rPr lang="en-US" sz="2000" dirty="0" err="1" smtClean="0"/>
                <a:t>hadronic</a:t>
              </a:r>
              <a:r>
                <a:rPr lang="en-US" sz="2000" dirty="0" smtClean="0"/>
                <a:t> binding energy for admitted level,</a:t>
              </a:r>
              <a:endParaRPr lang="en-US" sz="2000" dirty="0"/>
            </a:p>
          </p:txBody>
        </p:sp>
        <p:graphicFrame>
          <p:nvGraphicFramePr>
            <p:cNvPr id="23563" name="Object 11"/>
            <p:cNvGraphicFramePr>
              <a:graphicFrameLocks noChangeAspect="1"/>
            </p:cNvGraphicFramePr>
            <p:nvPr/>
          </p:nvGraphicFramePr>
          <p:xfrm>
            <a:off x="6172200" y="3276600"/>
            <a:ext cx="520700" cy="284163"/>
          </p:xfrm>
          <a:graphic>
            <a:graphicData uri="http://schemas.openxmlformats.org/presentationml/2006/ole">
              <p:oleObj spid="_x0000_s23563" name="Equation" r:id="rId6" imgW="304560" imgH="164880" progId="Equation.DSMT4">
                <p:embed/>
              </p:oleObj>
            </a:graphicData>
          </a:graphic>
        </p:graphicFrame>
      </p:grpSp>
      <p:graphicFrame>
        <p:nvGraphicFramePr>
          <p:cNvPr id="23564" name="Object 12"/>
          <p:cNvGraphicFramePr>
            <a:graphicFrameLocks noChangeAspect="1"/>
          </p:cNvGraphicFramePr>
          <p:nvPr/>
        </p:nvGraphicFramePr>
        <p:xfrm>
          <a:off x="2743200" y="3810000"/>
          <a:ext cx="3732213" cy="827088"/>
        </p:xfrm>
        <a:graphic>
          <a:graphicData uri="http://schemas.openxmlformats.org/presentationml/2006/ole">
            <p:oleObj spid="_x0000_s23564" name="Equation" r:id="rId7" imgW="2019300" imgH="444500" progId="Equation.DSMT4">
              <p:embed/>
            </p:oleObj>
          </a:graphicData>
        </a:graphic>
      </p:graphicFrame>
      <p:sp>
        <p:nvSpPr>
          <p:cNvPr id="41" name="TextBox 40"/>
          <p:cNvSpPr txBox="1"/>
          <p:nvPr/>
        </p:nvSpPr>
        <p:spPr>
          <a:xfrm>
            <a:off x="457200" y="4953000"/>
            <a:ext cx="8534401" cy="400110"/>
          </a:xfrm>
          <a:prstGeom prst="rect">
            <a:avLst/>
          </a:prstGeom>
          <a:noFill/>
        </p:spPr>
        <p:txBody>
          <a:bodyPr wrap="square" rtlCol="0">
            <a:spAutoFit/>
          </a:bodyPr>
          <a:lstStyle/>
          <a:p>
            <a:r>
              <a:rPr lang="en-US" sz="2000" dirty="0" smtClean="0"/>
              <a:t>is insignificantly small and hence can be neglected. </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8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8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p:cNvSpPr txBox="1"/>
          <p:nvPr/>
        </p:nvSpPr>
        <p:spPr>
          <a:xfrm>
            <a:off x="381000" y="1524000"/>
            <a:ext cx="8534401" cy="707886"/>
          </a:xfrm>
          <a:prstGeom prst="rect">
            <a:avLst/>
          </a:prstGeom>
          <a:noFill/>
        </p:spPr>
        <p:txBody>
          <a:bodyPr wrap="square" rtlCol="0">
            <a:spAutoFit/>
          </a:bodyPr>
          <a:lstStyle/>
          <a:p>
            <a:r>
              <a:rPr lang="en-US" sz="2000" dirty="0" smtClean="0"/>
              <a:t>The </a:t>
            </a:r>
            <a:r>
              <a:rPr lang="en-US" sz="2000" dirty="0" err="1" smtClean="0"/>
              <a:t>hadronic</a:t>
            </a:r>
            <a:r>
              <a:rPr lang="en-US" sz="2000" dirty="0" smtClean="0"/>
              <a:t> kinetic energy within the </a:t>
            </a:r>
            <a:r>
              <a:rPr lang="en-US" sz="2000" dirty="0" err="1" smtClean="0"/>
              <a:t>hadronic</a:t>
            </a:r>
            <a:r>
              <a:rPr lang="en-US" sz="2000" dirty="0" smtClean="0"/>
              <a:t> horizon is equally insignificant, that is</a:t>
            </a:r>
            <a:endParaRPr lang="en-US" sz="2000" dirty="0"/>
          </a:p>
        </p:txBody>
      </p:sp>
      <p:sp>
        <p:nvSpPr>
          <p:cNvPr id="24589"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588" name="Object 12"/>
          <p:cNvGraphicFramePr>
            <a:graphicFrameLocks noChangeAspect="1"/>
          </p:cNvGraphicFramePr>
          <p:nvPr/>
        </p:nvGraphicFramePr>
        <p:xfrm>
          <a:off x="2700337" y="2271712"/>
          <a:ext cx="3167063" cy="395288"/>
        </p:xfrm>
        <a:graphic>
          <a:graphicData uri="http://schemas.openxmlformats.org/presentationml/2006/ole">
            <p:oleObj spid="_x0000_s24588" name="Equation" r:id="rId3" imgW="1752600" imgH="215900" progId="Equation.DSMT4">
              <p:embed/>
            </p:oleObj>
          </a:graphicData>
        </a:graphic>
      </p:graphicFrame>
      <p:sp>
        <p:nvSpPr>
          <p:cNvPr id="2459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2" name="Group 21"/>
          <p:cNvGrpSpPr/>
          <p:nvPr/>
        </p:nvGrpSpPr>
        <p:grpSpPr>
          <a:xfrm>
            <a:off x="11875" y="6488017"/>
            <a:ext cx="9144000" cy="381000"/>
            <a:chOff x="0" y="6488017"/>
            <a:chExt cx="9144000" cy="381000"/>
          </a:xfrm>
        </p:grpSpPr>
        <p:grpSp>
          <p:nvGrpSpPr>
            <p:cNvPr id="24" name="Group 17"/>
            <p:cNvGrpSpPr/>
            <p:nvPr/>
          </p:nvGrpSpPr>
          <p:grpSpPr>
            <a:xfrm>
              <a:off x="0" y="6488017"/>
              <a:ext cx="9144000" cy="381000"/>
              <a:chOff x="0" y="6488017"/>
              <a:chExt cx="9144000" cy="381000"/>
            </a:xfrm>
          </p:grpSpPr>
          <p:sp>
            <p:nvSpPr>
              <p:cNvPr id="27" name="Rounded Rectangle 26"/>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65000"/>
                    </a:schemeClr>
                  </a:solidFill>
                </a:rPr>
                <a:t>Chandrakant</a:t>
              </a:r>
              <a:r>
                <a:rPr lang="en-US" sz="1600" dirty="0" smtClean="0">
                  <a:solidFill>
                    <a:schemeClr val="bg1">
                      <a:lumMod val="65000"/>
                    </a:schemeClr>
                  </a:solidFill>
                </a:rPr>
                <a:t>  S. </a:t>
              </a:r>
              <a:r>
                <a:rPr lang="en-US" sz="1600" dirty="0" err="1" smtClean="0">
                  <a:solidFill>
                    <a:schemeClr val="bg1">
                      <a:lumMod val="65000"/>
                    </a:schemeClr>
                  </a:solidFill>
                </a:rPr>
                <a:t>Burande</a:t>
              </a:r>
              <a:r>
                <a:rPr lang="en-US" sz="1600" dirty="0" smtClean="0">
                  <a:solidFill>
                    <a:schemeClr val="bg1">
                      <a:lumMod val="65000"/>
                    </a:schemeClr>
                  </a:solidFill>
                </a:rPr>
                <a:t>, VDCET, </a:t>
              </a:r>
              <a:r>
                <a:rPr lang="en-US" sz="1600" dirty="0" err="1" smtClean="0">
                  <a:solidFill>
                    <a:schemeClr val="bg1">
                      <a:lumMod val="65000"/>
                    </a:schemeClr>
                  </a:solidFill>
                </a:rPr>
                <a:t>Mouda</a:t>
              </a:r>
              <a:r>
                <a:rPr lang="en-US" sz="1600" dirty="0" smtClean="0">
                  <a:solidFill>
                    <a:schemeClr val="bg1">
                      <a:lumMod val="65000"/>
                    </a:schemeClr>
                  </a:solidFill>
                </a:rPr>
                <a:t>, India</a:t>
              </a:r>
              <a:endParaRPr lang="en-US" sz="1600" dirty="0">
                <a:solidFill>
                  <a:schemeClr val="bg1">
                    <a:lumMod val="65000"/>
                  </a:schemeClr>
                </a:solidFill>
              </a:endParaRPr>
            </a:p>
          </p:txBody>
        </p:sp>
        <p:sp>
          <p:nvSpPr>
            <p:cNvPr id="26" name="TextBox 25"/>
            <p:cNvSpPr txBox="1"/>
            <p:nvPr/>
          </p:nvSpPr>
          <p:spPr>
            <a:xfrm>
              <a:off x="1905000" y="6488668"/>
              <a:ext cx="1704569" cy="338554"/>
            </a:xfrm>
            <a:prstGeom prst="rect">
              <a:avLst/>
            </a:prstGeom>
            <a:noFill/>
          </p:spPr>
          <p:txBody>
            <a:bodyPr wrap="none" rtlCol="0">
              <a:spAutoFit/>
            </a:bodyPr>
            <a:lstStyle/>
            <a:p>
              <a:r>
                <a:rPr lang="en-US" sz="1600" dirty="0" smtClean="0">
                  <a:solidFill>
                    <a:schemeClr val="bg1">
                      <a:lumMod val="65000"/>
                    </a:schemeClr>
                  </a:solidFill>
                </a:rPr>
                <a:t>Neutron Synthesis</a:t>
              </a:r>
              <a:endParaRPr lang="en-US" sz="1600" dirty="0">
                <a:solidFill>
                  <a:schemeClr val="bg1">
                    <a:lumMod val="65000"/>
                  </a:schemeClr>
                </a:solidFill>
              </a:endParaRPr>
            </a:p>
          </p:txBody>
        </p:sp>
      </p:grpSp>
      <p:grpSp>
        <p:nvGrpSpPr>
          <p:cNvPr id="33" name="Group 9"/>
          <p:cNvGrpSpPr/>
          <p:nvPr/>
        </p:nvGrpSpPr>
        <p:grpSpPr>
          <a:xfrm>
            <a:off x="0"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p:grpSpPr>
        <p:sp>
          <p:nvSpPr>
            <p:cNvPr id="36" name="Rounded Rectangle 35"/>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p:cNvSpPr/>
          <p:nvPr/>
        </p:nvSpPr>
        <p:spPr>
          <a:xfrm>
            <a:off x="5257800" y="259275"/>
            <a:ext cx="1927387" cy="400110"/>
          </a:xfrm>
          <a:prstGeom prst="rect">
            <a:avLst/>
          </a:prstGeom>
        </p:spPr>
        <p:txBody>
          <a:bodyPr wrap="none">
            <a:spAutoFit/>
          </a:bodyPr>
          <a:lstStyle/>
          <a:p>
            <a:r>
              <a:rPr lang="en-US" sz="2000" b="1" dirty="0" err="1" smtClean="0">
                <a:solidFill>
                  <a:schemeClr val="bg1">
                    <a:lumMod val="65000"/>
                  </a:schemeClr>
                </a:solidFill>
              </a:rPr>
              <a:t>Hadronic</a:t>
            </a:r>
            <a:r>
              <a:rPr lang="en-US" sz="2000" b="1" dirty="0" smtClean="0">
                <a:solidFill>
                  <a:schemeClr val="bg1">
                    <a:lumMod val="65000"/>
                  </a:schemeClr>
                </a:solidFill>
              </a:rPr>
              <a:t> Energy</a:t>
            </a:r>
            <a:endParaRPr lang="en-US" sz="2000" b="1" dirty="0">
              <a:solidFill>
                <a:schemeClr val="bg1">
                  <a:lumMod val="65000"/>
                </a:schemeClr>
              </a:solidFill>
            </a:endParaRPr>
          </a:p>
        </p:txBody>
      </p:sp>
      <p:sp>
        <p:nvSpPr>
          <p:cNvPr id="35" name="TextBox 34"/>
          <p:cNvSpPr txBox="1"/>
          <p:nvPr/>
        </p:nvSpPr>
        <p:spPr>
          <a:xfrm>
            <a:off x="2111602" y="152400"/>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sp>
        <p:nvSpPr>
          <p:cNvPr id="29" name="TextBox 28"/>
          <p:cNvSpPr txBox="1"/>
          <p:nvPr/>
        </p:nvSpPr>
        <p:spPr>
          <a:xfrm>
            <a:off x="381000" y="2794337"/>
            <a:ext cx="8458200" cy="1015663"/>
          </a:xfrm>
          <a:prstGeom prst="rect">
            <a:avLst/>
          </a:prstGeom>
          <a:noFill/>
        </p:spPr>
        <p:txBody>
          <a:bodyPr wrap="square" rtlCol="0">
            <a:spAutoFit/>
          </a:bodyPr>
          <a:lstStyle/>
          <a:p>
            <a:pPr algn="just"/>
            <a:r>
              <a:rPr lang="en-US" sz="2000" dirty="0" smtClean="0"/>
              <a:t>In this event, the total </a:t>
            </a:r>
            <a:r>
              <a:rPr lang="en-US" sz="2000" dirty="0" err="1" smtClean="0"/>
              <a:t>hadronic</a:t>
            </a:r>
            <a:r>
              <a:rPr lang="en-US" sz="2000" dirty="0" smtClean="0"/>
              <a:t> energy of the neutron is primarily characterized by the rest energy of the proton and the </a:t>
            </a:r>
            <a:r>
              <a:rPr lang="en-US" sz="2000" dirty="0" err="1" smtClean="0"/>
              <a:t>isonormalized</a:t>
            </a:r>
            <a:r>
              <a:rPr lang="en-US" sz="2000" dirty="0" smtClean="0"/>
              <a:t> rest energy of the </a:t>
            </a:r>
            <a:r>
              <a:rPr lang="en-US" sz="2000" dirty="0" err="1" smtClean="0"/>
              <a:t>isoelectron</a:t>
            </a:r>
            <a:r>
              <a:rPr lang="en-US" sz="2000" dirty="0" smtClean="0"/>
              <a:t>,</a:t>
            </a:r>
            <a:endParaRPr lang="en-US" sz="2000" dirty="0"/>
          </a:p>
        </p:txBody>
      </p:sp>
      <p:graphicFrame>
        <p:nvGraphicFramePr>
          <p:cNvPr id="2" name="Object 13"/>
          <p:cNvGraphicFramePr>
            <a:graphicFrameLocks noChangeAspect="1"/>
          </p:cNvGraphicFramePr>
          <p:nvPr/>
        </p:nvGraphicFramePr>
        <p:xfrm>
          <a:off x="1524000" y="3841750"/>
          <a:ext cx="6334125" cy="730250"/>
        </p:xfrm>
        <a:graphic>
          <a:graphicData uri="http://schemas.openxmlformats.org/presentationml/2006/ole">
            <p:oleObj spid="_x0000_s24589" name="Equation" r:id="rId4" imgW="3467100" imgH="406400" progId="Equation.DSMT4">
              <p:embed/>
            </p:oleObj>
          </a:graphicData>
        </a:graphic>
      </p:graphicFrame>
      <p:sp>
        <p:nvSpPr>
          <p:cNvPr id="30" name="TextBox 29"/>
          <p:cNvSpPr txBox="1"/>
          <p:nvPr/>
        </p:nvSpPr>
        <p:spPr>
          <a:xfrm>
            <a:off x="533400" y="5334000"/>
            <a:ext cx="8382000" cy="707886"/>
          </a:xfrm>
          <a:prstGeom prst="rect">
            <a:avLst/>
          </a:prstGeom>
          <a:noFill/>
        </p:spPr>
        <p:txBody>
          <a:bodyPr wrap="square" rtlCol="0">
            <a:spAutoFit/>
          </a:bodyPr>
          <a:lstStyle/>
          <a:p>
            <a:r>
              <a:rPr lang="en-US" sz="2000" dirty="0" smtClean="0"/>
              <a:t>Hence, calculated rest energy of </a:t>
            </a:r>
            <a:r>
              <a:rPr lang="en-US" sz="2000" dirty="0" err="1" smtClean="0"/>
              <a:t>isoelectronium</a:t>
            </a:r>
            <a:r>
              <a:rPr lang="en-US" sz="2000" dirty="0" smtClean="0"/>
              <a:t> is numerically  identical to experimentally determined  rest energy of neutron.</a:t>
            </a:r>
            <a:endParaRPr lang="en-US" sz="2000" dirty="0"/>
          </a:p>
        </p:txBody>
      </p:sp>
      <p:grpSp>
        <p:nvGrpSpPr>
          <p:cNvPr id="38" name="Group 37"/>
          <p:cNvGrpSpPr/>
          <p:nvPr/>
        </p:nvGrpSpPr>
        <p:grpSpPr>
          <a:xfrm>
            <a:off x="533400" y="4626114"/>
            <a:ext cx="8067407" cy="707886"/>
            <a:chOff x="595643" y="4626114"/>
            <a:chExt cx="8067407" cy="707886"/>
          </a:xfrm>
        </p:grpSpPr>
        <p:graphicFrame>
          <p:nvGraphicFramePr>
            <p:cNvPr id="24590" name="Object 14"/>
            <p:cNvGraphicFramePr>
              <a:graphicFrameLocks noChangeAspect="1"/>
            </p:cNvGraphicFramePr>
            <p:nvPr/>
          </p:nvGraphicFramePr>
          <p:xfrm>
            <a:off x="685800" y="4667000"/>
            <a:ext cx="1298575" cy="388937"/>
          </p:xfrm>
          <a:graphic>
            <a:graphicData uri="http://schemas.openxmlformats.org/presentationml/2006/ole">
              <p:oleObj spid="_x0000_s24590" name="Equation" r:id="rId5" imgW="711000" imgH="215640" progId="Equation.DSMT4">
                <p:embed/>
              </p:oleObj>
            </a:graphicData>
          </a:graphic>
        </p:graphicFrame>
        <p:sp>
          <p:nvSpPr>
            <p:cNvPr id="31" name="TextBox 30"/>
            <p:cNvSpPr txBox="1"/>
            <p:nvPr/>
          </p:nvSpPr>
          <p:spPr>
            <a:xfrm>
              <a:off x="595643" y="4626114"/>
              <a:ext cx="8067407" cy="707886"/>
            </a:xfrm>
            <a:prstGeom prst="rect">
              <a:avLst/>
            </a:prstGeom>
            <a:noFill/>
          </p:spPr>
          <p:txBody>
            <a:bodyPr wrap="square" rtlCol="0">
              <a:spAutoFit/>
            </a:bodyPr>
            <a:lstStyle/>
            <a:p>
              <a:r>
                <a:rPr lang="en-US" sz="2000" dirty="0" smtClean="0"/>
                <a:t>                         is a </a:t>
              </a:r>
              <a:r>
                <a:rPr lang="en-US" sz="2000" dirty="0" err="1" smtClean="0"/>
                <a:t>geometrization</a:t>
              </a:r>
              <a:r>
                <a:rPr lang="en-US" sz="2000" dirty="0" smtClean="0"/>
                <a:t> of the departure of the interior of hadrons </a:t>
              </a:r>
            </a:p>
            <a:p>
              <a:r>
                <a:rPr lang="en-US" sz="2000" dirty="0" smtClean="0"/>
                <a:t>from our space-time.</a:t>
              </a:r>
              <a:endParaRPr lang="en-IN" sz="2000" dirty="0" smtClean="0"/>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447800"/>
            <a:ext cx="8305800" cy="1631216"/>
          </a:xfrm>
          <a:prstGeom prst="rect">
            <a:avLst/>
          </a:prstGeom>
          <a:noFill/>
        </p:spPr>
        <p:txBody>
          <a:bodyPr wrap="square" rtlCol="0">
            <a:spAutoFit/>
          </a:bodyPr>
          <a:lstStyle/>
          <a:p>
            <a:pPr algn="just"/>
            <a:r>
              <a:rPr lang="en-US" sz="2000" dirty="0" smtClean="0"/>
              <a:t>A general law of </a:t>
            </a:r>
            <a:r>
              <a:rPr lang="en-US" sz="2000" dirty="0" err="1" smtClean="0"/>
              <a:t>hadronic</a:t>
            </a:r>
            <a:r>
              <a:rPr lang="en-US" sz="2000" dirty="0" smtClean="0"/>
              <a:t> mechanics is that only the singlet coupling of spinning particles at mutual distances of the order of 10</a:t>
            </a:r>
            <a:r>
              <a:rPr lang="en-US" sz="2000" baseline="30000" dirty="0" smtClean="0"/>
              <a:t>-13</a:t>
            </a:r>
            <a:r>
              <a:rPr lang="en-US" sz="2000" dirty="0" smtClean="0"/>
              <a:t>cm,  their size is stable, while triplet couplings are highly unstable (</a:t>
            </a:r>
            <a:r>
              <a:rPr lang="en-US" sz="2000" dirty="0" err="1" smtClean="0"/>
              <a:t>Santilli</a:t>
            </a:r>
            <a:r>
              <a:rPr lang="en-US" sz="2000" dirty="0" smtClean="0"/>
              <a:t> illustrated this fact with famous Gear Model: Gears can only be coupled in singlet). </a:t>
            </a:r>
          </a:p>
          <a:p>
            <a:pPr algn="just"/>
            <a:endParaRPr lang="en-US" sz="2000" dirty="0"/>
          </a:p>
        </p:txBody>
      </p:sp>
      <p:grpSp>
        <p:nvGrpSpPr>
          <p:cNvPr id="18" name="Group 17"/>
          <p:cNvGrpSpPr/>
          <p:nvPr/>
        </p:nvGrpSpPr>
        <p:grpSpPr>
          <a:xfrm>
            <a:off x="0" y="821375"/>
            <a:ext cx="3276600" cy="411675"/>
            <a:chOff x="0" y="1340925"/>
            <a:chExt cx="3276600" cy="411675"/>
          </a:xfrm>
        </p:grpSpPr>
        <p:sp>
          <p:nvSpPr>
            <p:cNvPr id="19" name="Round Single Corner Rectangle 18"/>
            <p:cNvSpPr/>
            <p:nvPr/>
          </p:nvSpPr>
          <p:spPr>
            <a:xfrm>
              <a:off x="0" y="1371600"/>
              <a:ext cx="3276600" cy="381000"/>
            </a:xfrm>
            <a:prstGeom prst="round1Rect">
              <a:avLst>
                <a:gd name="adj" fmla="val 50000"/>
              </a:avLst>
            </a:prstGeom>
            <a:solidFill>
              <a:srgbClr val="000099">
                <a:alpha val="72157"/>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8600" y="1340925"/>
              <a:ext cx="2042610" cy="400110"/>
            </a:xfrm>
            <a:prstGeom prst="rect">
              <a:avLst/>
            </a:prstGeom>
          </p:spPr>
          <p:txBody>
            <a:bodyPr wrap="none">
              <a:spAutoFit/>
            </a:bodyPr>
            <a:lstStyle/>
            <a:p>
              <a:r>
                <a:rPr lang="en-US" sz="2000" b="1" dirty="0" smtClean="0">
                  <a:solidFill>
                    <a:schemeClr val="bg1"/>
                  </a:solidFill>
                </a:rPr>
                <a:t>The Neutron Spin</a:t>
              </a:r>
              <a:endParaRPr lang="en-US" sz="2000" b="1" dirty="0">
                <a:solidFill>
                  <a:schemeClr val="bg1"/>
                </a:solidFill>
              </a:endParaRPr>
            </a:p>
          </p:txBody>
        </p:sp>
      </p:grpSp>
      <p:grpSp>
        <p:nvGrpSpPr>
          <p:cNvPr id="25" name="Group 24"/>
          <p:cNvGrpSpPr>
            <a:grpSpLocks noChangeAspect="1"/>
          </p:cNvGrpSpPr>
          <p:nvPr/>
        </p:nvGrpSpPr>
        <p:grpSpPr>
          <a:xfrm>
            <a:off x="2286000" y="3288001"/>
            <a:ext cx="2133600" cy="2187766"/>
            <a:chOff x="2667000" y="2841434"/>
            <a:chExt cx="2133600" cy="2187766"/>
          </a:xfrm>
        </p:grpSpPr>
        <p:pic>
          <p:nvPicPr>
            <p:cNvPr id="21" name="Picture 2" descr="https://encrypted-tbn1.gstatic.com/images?q=tbn:ANd9GcTjnWB0n0tZWVWfsF2cW0gxMECYK3DGEXWJgXsyPrBYdIBw6gAT"/>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667000" y="2841434"/>
              <a:ext cx="2105025" cy="2171701"/>
            </a:xfrm>
            <a:prstGeom prst="rect">
              <a:avLst/>
            </a:prstGeom>
            <a:noFill/>
          </p:spPr>
        </p:pic>
        <p:sp>
          <p:nvSpPr>
            <p:cNvPr id="23" name="Rectangle 22"/>
            <p:cNvSpPr/>
            <p:nvPr/>
          </p:nvSpPr>
          <p:spPr>
            <a:xfrm>
              <a:off x="4419600" y="4876800"/>
              <a:ext cx="381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a:grpSpLocks noChangeAspect="1"/>
          </p:cNvGrpSpPr>
          <p:nvPr/>
        </p:nvGrpSpPr>
        <p:grpSpPr>
          <a:xfrm>
            <a:off x="4191151" y="3230880"/>
            <a:ext cx="2514449" cy="2560320"/>
            <a:chOff x="4572151" y="2784313"/>
            <a:chExt cx="2514449" cy="2560320"/>
          </a:xfrm>
        </p:grpSpPr>
        <p:pic>
          <p:nvPicPr>
            <p:cNvPr id="22" name="Picture 2" descr="https://encrypted-tbn1.gstatic.com/images?q=tbn:ANd9GcTjnWB0n0tZWVWfsF2cW0gxMECYK3DGEXWJgXsyPrBYdIBw6gAT"/>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572151" y="2784313"/>
              <a:ext cx="2481713" cy="2560320"/>
            </a:xfrm>
            <a:prstGeom prst="rect">
              <a:avLst/>
            </a:prstGeom>
            <a:noFill/>
          </p:spPr>
        </p:pic>
        <p:sp>
          <p:nvSpPr>
            <p:cNvPr id="26" name="Rectangle 25"/>
            <p:cNvSpPr/>
            <p:nvPr/>
          </p:nvSpPr>
          <p:spPr>
            <a:xfrm>
              <a:off x="6629400" y="5181600"/>
              <a:ext cx="457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Curved Right Arrow 30"/>
          <p:cNvSpPr/>
          <p:nvPr/>
        </p:nvSpPr>
        <p:spPr>
          <a:xfrm>
            <a:off x="914400" y="3308499"/>
            <a:ext cx="914400" cy="201168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urved Left Arrow 31"/>
          <p:cNvSpPr/>
          <p:nvPr/>
        </p:nvSpPr>
        <p:spPr>
          <a:xfrm>
            <a:off x="7162800" y="3391794"/>
            <a:ext cx="914400" cy="20116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2" name="Group 41"/>
          <p:cNvGrpSpPr/>
          <p:nvPr/>
        </p:nvGrpSpPr>
        <p:grpSpPr>
          <a:xfrm>
            <a:off x="11875" y="6488017"/>
            <a:ext cx="9144000" cy="381000"/>
            <a:chOff x="0" y="6488017"/>
            <a:chExt cx="9144000" cy="381000"/>
          </a:xfrm>
        </p:grpSpPr>
        <p:grpSp>
          <p:nvGrpSpPr>
            <p:cNvPr id="43" name="Group 17"/>
            <p:cNvGrpSpPr/>
            <p:nvPr/>
          </p:nvGrpSpPr>
          <p:grpSpPr>
            <a:xfrm>
              <a:off x="0" y="6488017"/>
              <a:ext cx="9144000" cy="381000"/>
              <a:chOff x="0" y="6488017"/>
              <a:chExt cx="9144000" cy="381000"/>
            </a:xfrm>
          </p:grpSpPr>
          <p:sp>
            <p:nvSpPr>
              <p:cNvPr id="46" name="Rounded Rectangle 45"/>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65000"/>
                    </a:schemeClr>
                  </a:solidFill>
                </a:rPr>
                <a:t>Chandrakant</a:t>
              </a:r>
              <a:r>
                <a:rPr lang="en-US" sz="1600" dirty="0" smtClean="0">
                  <a:solidFill>
                    <a:schemeClr val="bg1">
                      <a:lumMod val="65000"/>
                    </a:schemeClr>
                  </a:solidFill>
                </a:rPr>
                <a:t>  S. </a:t>
              </a:r>
              <a:r>
                <a:rPr lang="en-US" sz="1600" dirty="0" err="1" smtClean="0">
                  <a:solidFill>
                    <a:schemeClr val="bg1">
                      <a:lumMod val="65000"/>
                    </a:schemeClr>
                  </a:solidFill>
                </a:rPr>
                <a:t>Burande</a:t>
              </a:r>
              <a:r>
                <a:rPr lang="en-US" sz="1600" dirty="0" smtClean="0">
                  <a:solidFill>
                    <a:schemeClr val="bg1">
                      <a:lumMod val="65000"/>
                    </a:schemeClr>
                  </a:solidFill>
                </a:rPr>
                <a:t>, VDCET, </a:t>
              </a:r>
              <a:r>
                <a:rPr lang="en-US" sz="1600" dirty="0" err="1" smtClean="0">
                  <a:solidFill>
                    <a:schemeClr val="bg1">
                      <a:lumMod val="65000"/>
                    </a:schemeClr>
                  </a:solidFill>
                </a:rPr>
                <a:t>Mouda</a:t>
              </a:r>
              <a:r>
                <a:rPr lang="en-US" sz="1600" dirty="0" smtClean="0">
                  <a:solidFill>
                    <a:schemeClr val="bg1">
                      <a:lumMod val="65000"/>
                    </a:schemeClr>
                  </a:solidFill>
                </a:rPr>
                <a:t>, India</a:t>
              </a:r>
              <a:endParaRPr lang="en-US" sz="1600" dirty="0">
                <a:solidFill>
                  <a:schemeClr val="bg1">
                    <a:lumMod val="65000"/>
                  </a:schemeClr>
                </a:solidFill>
              </a:endParaRPr>
            </a:p>
          </p:txBody>
        </p:sp>
        <p:sp>
          <p:nvSpPr>
            <p:cNvPr id="45" name="TextBox 44"/>
            <p:cNvSpPr txBox="1"/>
            <p:nvPr/>
          </p:nvSpPr>
          <p:spPr>
            <a:xfrm>
              <a:off x="1905000" y="6488668"/>
              <a:ext cx="1704569" cy="338554"/>
            </a:xfrm>
            <a:prstGeom prst="rect">
              <a:avLst/>
            </a:prstGeom>
            <a:noFill/>
          </p:spPr>
          <p:txBody>
            <a:bodyPr wrap="none" rtlCol="0">
              <a:spAutoFit/>
            </a:bodyPr>
            <a:lstStyle/>
            <a:p>
              <a:r>
                <a:rPr lang="en-US" sz="1600" dirty="0" smtClean="0">
                  <a:solidFill>
                    <a:schemeClr val="bg1">
                      <a:lumMod val="65000"/>
                    </a:schemeClr>
                  </a:solidFill>
                </a:rPr>
                <a:t>Neutron Synthesis</a:t>
              </a:r>
              <a:endParaRPr lang="en-US" sz="1600" dirty="0">
                <a:solidFill>
                  <a:schemeClr val="bg1">
                    <a:lumMod val="65000"/>
                  </a:schemeClr>
                </a:solidFill>
              </a:endParaRPr>
            </a:p>
          </p:txBody>
        </p:sp>
      </p:grpSp>
      <p:grpSp>
        <p:nvGrpSpPr>
          <p:cNvPr id="48" name="Group 47"/>
          <p:cNvGrpSpPr/>
          <p:nvPr/>
        </p:nvGrpSpPr>
        <p:grpSpPr>
          <a:xfrm>
            <a:off x="0" y="0"/>
            <a:ext cx="9144000" cy="838200"/>
            <a:chOff x="0" y="0"/>
            <a:chExt cx="9144000" cy="838200"/>
          </a:xfrm>
        </p:grpSpPr>
        <p:grpSp>
          <p:nvGrpSpPr>
            <p:cNvPr id="49" name="Group 9"/>
            <p:cNvGrpSpPr/>
            <p:nvPr/>
          </p:nvGrpSpPr>
          <p:grpSpPr>
            <a:xfrm>
              <a:off x="0"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p:grpSpPr>
          <p:sp>
            <p:nvSpPr>
              <p:cNvPr id="52" name="Rounded Rectangle 51"/>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ectangle 49"/>
            <p:cNvSpPr/>
            <p:nvPr/>
          </p:nvSpPr>
          <p:spPr>
            <a:xfrm>
              <a:off x="5257800" y="228600"/>
              <a:ext cx="1590564" cy="400110"/>
            </a:xfrm>
            <a:prstGeom prst="rect">
              <a:avLst/>
            </a:prstGeom>
          </p:spPr>
          <p:txBody>
            <a:bodyPr wrap="none">
              <a:spAutoFit/>
            </a:bodyPr>
            <a:lstStyle/>
            <a:p>
              <a:r>
                <a:rPr lang="en-US" sz="2000" b="1" dirty="0" smtClean="0">
                  <a:solidFill>
                    <a:schemeClr val="bg1">
                      <a:lumMod val="65000"/>
                    </a:schemeClr>
                  </a:solidFill>
                </a:rPr>
                <a:t>Neutron Spin</a:t>
              </a:r>
              <a:endParaRPr lang="en-US" sz="2000" b="1" dirty="0">
                <a:solidFill>
                  <a:schemeClr val="bg1">
                    <a:lumMod val="65000"/>
                  </a:schemeClr>
                </a:solidFill>
              </a:endParaRPr>
            </a:p>
          </p:txBody>
        </p:sp>
        <p:sp>
          <p:nvSpPr>
            <p:cNvPr id="51" name="TextBox 50"/>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5"/>
                                        </p:tgtEl>
                                        <p:attrNameLst>
                                          <p:attrName>r</p:attrName>
                                        </p:attrNameLst>
                                      </p:cBhvr>
                                    </p:animRot>
                                  </p:childTnLst>
                                </p:cTn>
                              </p:par>
                              <p:par>
                                <p:cTn id="7" presetID="8" presetClass="emph" presetSubtype="0" fill="hold" nodeType="withEffect">
                                  <p:stCondLst>
                                    <p:cond delay="0"/>
                                  </p:stCondLst>
                                  <p:childTnLst>
                                    <p:animRot by="21600000">
                                      <p:cBhvr>
                                        <p:cTn id="8" dur="5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600200"/>
            <a:ext cx="8305800" cy="1015663"/>
          </a:xfrm>
          <a:prstGeom prst="rect">
            <a:avLst/>
          </a:prstGeom>
          <a:noFill/>
        </p:spPr>
        <p:txBody>
          <a:bodyPr wrap="square" rtlCol="0">
            <a:spAutoFit/>
          </a:bodyPr>
          <a:lstStyle/>
          <a:p>
            <a:pPr algn="just"/>
            <a:r>
              <a:rPr lang="en-US" sz="2000" dirty="0" smtClean="0"/>
              <a:t>For parallel spin (triplet state) is discarded by </a:t>
            </a:r>
            <a:r>
              <a:rPr lang="en-US" sz="2000" dirty="0" err="1" smtClean="0"/>
              <a:t>hadronic</a:t>
            </a:r>
            <a:r>
              <a:rPr lang="en-US" sz="2000" dirty="0" smtClean="0"/>
              <a:t> mechanics at mutual distances of the order of 10</a:t>
            </a:r>
            <a:r>
              <a:rPr lang="en-US" sz="2000" baseline="30000" dirty="0" smtClean="0"/>
              <a:t>-13</a:t>
            </a:r>
            <a:r>
              <a:rPr lang="en-US" sz="2000" dirty="0" smtClean="0"/>
              <a:t>cm, are highly unstable (</a:t>
            </a:r>
            <a:r>
              <a:rPr lang="en-US" sz="2000" dirty="0" err="1" smtClean="0"/>
              <a:t>Santilli</a:t>
            </a:r>
            <a:r>
              <a:rPr lang="en-US" sz="2000" dirty="0" smtClean="0"/>
              <a:t> illustrated this fact with famous Gear Model: Gears can only be coupled in singlet). </a:t>
            </a:r>
            <a:endParaRPr lang="en-US" sz="2000" dirty="0"/>
          </a:p>
        </p:txBody>
      </p:sp>
      <p:grpSp>
        <p:nvGrpSpPr>
          <p:cNvPr id="2" name="Group 17"/>
          <p:cNvGrpSpPr/>
          <p:nvPr/>
        </p:nvGrpSpPr>
        <p:grpSpPr>
          <a:xfrm>
            <a:off x="0" y="821375"/>
            <a:ext cx="3276600" cy="411675"/>
            <a:chOff x="0" y="1340925"/>
            <a:chExt cx="3276600" cy="411675"/>
          </a:xfrm>
        </p:grpSpPr>
        <p:sp>
          <p:nvSpPr>
            <p:cNvPr id="19" name="Round Single Corner Rectangle 18"/>
            <p:cNvSpPr/>
            <p:nvPr/>
          </p:nvSpPr>
          <p:spPr>
            <a:xfrm>
              <a:off x="0" y="1371600"/>
              <a:ext cx="3276600" cy="381000"/>
            </a:xfrm>
            <a:prstGeom prst="round1Rect">
              <a:avLst>
                <a:gd name="adj" fmla="val 50000"/>
              </a:avLst>
            </a:prstGeom>
            <a:solidFill>
              <a:srgbClr val="000099">
                <a:alpha val="72157"/>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8600" y="1340925"/>
              <a:ext cx="2042610" cy="400110"/>
            </a:xfrm>
            <a:prstGeom prst="rect">
              <a:avLst/>
            </a:prstGeom>
          </p:spPr>
          <p:txBody>
            <a:bodyPr wrap="none">
              <a:spAutoFit/>
            </a:bodyPr>
            <a:lstStyle/>
            <a:p>
              <a:r>
                <a:rPr lang="en-US" sz="2000" b="1" dirty="0" smtClean="0">
                  <a:solidFill>
                    <a:schemeClr val="bg1"/>
                  </a:solidFill>
                </a:rPr>
                <a:t>The Neutron Spin</a:t>
              </a:r>
              <a:endParaRPr lang="en-US" sz="2000" b="1" dirty="0">
                <a:solidFill>
                  <a:schemeClr val="bg1"/>
                </a:solidFill>
              </a:endParaRPr>
            </a:p>
          </p:txBody>
        </p:sp>
      </p:grpSp>
      <p:grpSp>
        <p:nvGrpSpPr>
          <p:cNvPr id="3" name="Group 24"/>
          <p:cNvGrpSpPr>
            <a:grpSpLocks noChangeAspect="1"/>
          </p:cNvGrpSpPr>
          <p:nvPr/>
        </p:nvGrpSpPr>
        <p:grpSpPr>
          <a:xfrm>
            <a:off x="2286000" y="3200400"/>
            <a:ext cx="2133600" cy="2187766"/>
            <a:chOff x="2667000" y="2841434"/>
            <a:chExt cx="2133600" cy="2187766"/>
          </a:xfrm>
        </p:grpSpPr>
        <p:pic>
          <p:nvPicPr>
            <p:cNvPr id="21" name="Picture 2" descr="https://encrypted-tbn1.gstatic.com/images?q=tbn:ANd9GcTjnWB0n0tZWVWfsF2cW0gxMECYK3DGEXWJgXsyPrBYdIBw6gAT"/>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667000" y="2841434"/>
              <a:ext cx="2105025" cy="2171701"/>
            </a:xfrm>
            <a:prstGeom prst="rect">
              <a:avLst/>
            </a:prstGeom>
            <a:noFill/>
          </p:spPr>
        </p:pic>
        <p:sp>
          <p:nvSpPr>
            <p:cNvPr id="23" name="Rectangle 22"/>
            <p:cNvSpPr/>
            <p:nvPr/>
          </p:nvSpPr>
          <p:spPr>
            <a:xfrm>
              <a:off x="4419600" y="4876800"/>
              <a:ext cx="381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26"/>
          <p:cNvGrpSpPr>
            <a:grpSpLocks noChangeAspect="1"/>
          </p:cNvGrpSpPr>
          <p:nvPr/>
        </p:nvGrpSpPr>
        <p:grpSpPr>
          <a:xfrm>
            <a:off x="4191000" y="3154680"/>
            <a:ext cx="2514449" cy="2560320"/>
            <a:chOff x="4572151" y="2784313"/>
            <a:chExt cx="2514449" cy="2560320"/>
          </a:xfrm>
        </p:grpSpPr>
        <p:pic>
          <p:nvPicPr>
            <p:cNvPr id="22" name="Picture 2" descr="https://encrypted-tbn1.gstatic.com/images?q=tbn:ANd9GcTjnWB0n0tZWVWfsF2cW0gxMECYK3DGEXWJgXsyPrBYdIBw6gAT"/>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572151" y="2784313"/>
              <a:ext cx="2481713" cy="2560320"/>
            </a:xfrm>
            <a:prstGeom prst="rect">
              <a:avLst/>
            </a:prstGeom>
            <a:noFill/>
          </p:spPr>
        </p:pic>
        <p:sp>
          <p:nvSpPr>
            <p:cNvPr id="26" name="Rectangle 25"/>
            <p:cNvSpPr/>
            <p:nvPr/>
          </p:nvSpPr>
          <p:spPr>
            <a:xfrm>
              <a:off x="6629400" y="5181600"/>
              <a:ext cx="457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Curved Right Arrow 30"/>
          <p:cNvSpPr/>
          <p:nvPr/>
        </p:nvSpPr>
        <p:spPr>
          <a:xfrm rot="10800000" flipH="1">
            <a:off x="1371600" y="3276600"/>
            <a:ext cx="762000" cy="201168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urved Left Arrow 31"/>
          <p:cNvSpPr/>
          <p:nvPr/>
        </p:nvSpPr>
        <p:spPr>
          <a:xfrm>
            <a:off x="7162800" y="3391794"/>
            <a:ext cx="914400" cy="20116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oup 41"/>
          <p:cNvGrpSpPr/>
          <p:nvPr/>
        </p:nvGrpSpPr>
        <p:grpSpPr>
          <a:xfrm>
            <a:off x="11875" y="6488017"/>
            <a:ext cx="9144000" cy="381000"/>
            <a:chOff x="0" y="6488017"/>
            <a:chExt cx="9144000" cy="381000"/>
          </a:xfrm>
        </p:grpSpPr>
        <p:grpSp>
          <p:nvGrpSpPr>
            <p:cNvPr id="7" name="Group 17"/>
            <p:cNvGrpSpPr/>
            <p:nvPr/>
          </p:nvGrpSpPr>
          <p:grpSpPr>
            <a:xfrm>
              <a:off x="0" y="6488017"/>
              <a:ext cx="9144000" cy="381000"/>
              <a:chOff x="0" y="6488017"/>
              <a:chExt cx="9144000" cy="381000"/>
            </a:xfrm>
          </p:grpSpPr>
          <p:sp>
            <p:nvSpPr>
              <p:cNvPr id="46" name="Rounded Rectangle 45"/>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65000"/>
                    </a:schemeClr>
                  </a:solidFill>
                </a:rPr>
                <a:t>Chandrakant</a:t>
              </a:r>
              <a:r>
                <a:rPr lang="en-US" sz="1600" dirty="0" smtClean="0">
                  <a:solidFill>
                    <a:schemeClr val="bg1">
                      <a:lumMod val="65000"/>
                    </a:schemeClr>
                  </a:solidFill>
                </a:rPr>
                <a:t>  S. </a:t>
              </a:r>
              <a:r>
                <a:rPr lang="en-US" sz="1600" dirty="0" err="1" smtClean="0">
                  <a:solidFill>
                    <a:schemeClr val="bg1">
                      <a:lumMod val="65000"/>
                    </a:schemeClr>
                  </a:solidFill>
                </a:rPr>
                <a:t>Burande</a:t>
              </a:r>
              <a:r>
                <a:rPr lang="en-US" sz="1600" dirty="0" smtClean="0">
                  <a:solidFill>
                    <a:schemeClr val="bg1">
                      <a:lumMod val="65000"/>
                    </a:schemeClr>
                  </a:solidFill>
                </a:rPr>
                <a:t>, VDCET, </a:t>
              </a:r>
              <a:r>
                <a:rPr lang="en-US" sz="1600" dirty="0" err="1" smtClean="0">
                  <a:solidFill>
                    <a:schemeClr val="bg1">
                      <a:lumMod val="65000"/>
                    </a:schemeClr>
                  </a:solidFill>
                </a:rPr>
                <a:t>Mouda</a:t>
              </a:r>
              <a:r>
                <a:rPr lang="en-US" sz="1600" dirty="0" smtClean="0">
                  <a:solidFill>
                    <a:schemeClr val="bg1">
                      <a:lumMod val="65000"/>
                    </a:schemeClr>
                  </a:solidFill>
                </a:rPr>
                <a:t>, India</a:t>
              </a:r>
              <a:endParaRPr lang="en-US" sz="1600" dirty="0">
                <a:solidFill>
                  <a:schemeClr val="bg1">
                    <a:lumMod val="65000"/>
                  </a:schemeClr>
                </a:solidFill>
              </a:endParaRPr>
            </a:p>
          </p:txBody>
        </p:sp>
        <p:sp>
          <p:nvSpPr>
            <p:cNvPr id="45" name="TextBox 44"/>
            <p:cNvSpPr txBox="1"/>
            <p:nvPr/>
          </p:nvSpPr>
          <p:spPr>
            <a:xfrm>
              <a:off x="1905000" y="6488668"/>
              <a:ext cx="1704569" cy="338554"/>
            </a:xfrm>
            <a:prstGeom prst="rect">
              <a:avLst/>
            </a:prstGeom>
            <a:noFill/>
          </p:spPr>
          <p:txBody>
            <a:bodyPr wrap="none" rtlCol="0">
              <a:spAutoFit/>
            </a:bodyPr>
            <a:lstStyle/>
            <a:p>
              <a:r>
                <a:rPr lang="en-US" sz="1600" dirty="0" smtClean="0">
                  <a:solidFill>
                    <a:schemeClr val="bg1">
                      <a:lumMod val="65000"/>
                    </a:schemeClr>
                  </a:solidFill>
                </a:rPr>
                <a:t>Neutron Synthesis</a:t>
              </a:r>
              <a:endParaRPr lang="en-US" sz="1600" dirty="0">
                <a:solidFill>
                  <a:schemeClr val="bg1">
                    <a:lumMod val="65000"/>
                  </a:schemeClr>
                </a:solidFill>
              </a:endParaRPr>
            </a:p>
          </p:txBody>
        </p:sp>
      </p:grpSp>
      <p:grpSp>
        <p:nvGrpSpPr>
          <p:cNvPr id="8" name="Group 47"/>
          <p:cNvGrpSpPr/>
          <p:nvPr/>
        </p:nvGrpSpPr>
        <p:grpSpPr>
          <a:xfrm>
            <a:off x="0" y="0"/>
            <a:ext cx="9144000" cy="838200"/>
            <a:chOff x="0" y="0"/>
            <a:chExt cx="9144000" cy="838200"/>
          </a:xfrm>
        </p:grpSpPr>
        <p:grpSp>
          <p:nvGrpSpPr>
            <p:cNvPr id="9" name="Group 9"/>
            <p:cNvGrpSpPr/>
            <p:nvPr/>
          </p:nvGrpSpPr>
          <p:grpSpPr>
            <a:xfrm>
              <a:off x="0"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p:grpSpPr>
          <p:sp>
            <p:nvSpPr>
              <p:cNvPr id="52" name="Rounded Rectangle 51"/>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ectangle 49"/>
            <p:cNvSpPr/>
            <p:nvPr/>
          </p:nvSpPr>
          <p:spPr>
            <a:xfrm>
              <a:off x="5257800" y="228600"/>
              <a:ext cx="1590564" cy="400110"/>
            </a:xfrm>
            <a:prstGeom prst="rect">
              <a:avLst/>
            </a:prstGeom>
          </p:spPr>
          <p:txBody>
            <a:bodyPr wrap="none">
              <a:spAutoFit/>
            </a:bodyPr>
            <a:lstStyle/>
            <a:p>
              <a:r>
                <a:rPr lang="en-US" sz="2000" b="1" dirty="0" smtClean="0">
                  <a:solidFill>
                    <a:schemeClr val="bg1">
                      <a:lumMod val="65000"/>
                    </a:schemeClr>
                  </a:solidFill>
                </a:rPr>
                <a:t>Neutron Spin</a:t>
              </a:r>
              <a:endParaRPr lang="en-US" sz="2000" b="1" dirty="0">
                <a:solidFill>
                  <a:schemeClr val="bg1">
                    <a:lumMod val="65000"/>
                  </a:schemeClr>
                </a:solidFill>
              </a:endParaRPr>
            </a:p>
          </p:txBody>
        </p:sp>
        <p:sp>
          <p:nvSpPr>
            <p:cNvPr id="51" name="TextBox 50"/>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3"/>
                                        </p:tgtEl>
                                        <p:attrNameLst>
                                          <p:attrName>r</p:attrName>
                                        </p:attrNameLst>
                                      </p:cBhvr>
                                    </p:animRot>
                                  </p:childTnLst>
                                </p:cTn>
                              </p:par>
                              <p:par>
                                <p:cTn id="7" presetID="8" presetClass="emph" presetSubtype="0" fill="hold" nodeType="withEffect">
                                  <p:stCondLst>
                                    <p:cond delay="0"/>
                                  </p:stCondLst>
                                  <p:childTnLst>
                                    <p:animRot by="21600000">
                                      <p:cBhvr>
                                        <p:cTn id="8" dur="5000" fill="hold"/>
                                        <p:tgtEl>
                                          <p:spTgt spid="4"/>
                                        </p:tgtEl>
                                        <p:attrNameLst>
                                          <p:attrName>r</p:attrName>
                                        </p:attrNameLst>
                                      </p:cBhvr>
                                    </p:animRot>
                                  </p:childTnLst>
                                </p:cTn>
                              </p:par>
                              <p:par>
                                <p:cTn id="9" presetID="44" presetClass="path" presetSubtype="0" accel="50000" decel="50000" fill="hold" nodeType="withEffect">
                                  <p:stCondLst>
                                    <p:cond delay="0"/>
                                  </p:stCondLst>
                                  <p:childTnLst>
                                    <p:animMotion origin="layout" path="M -0.25 -4.93987E-6 L -0.18298 -0.05319 C -0.16892 -0.06521 -0.14791 -0.07192 -0.12604 -0.07192 C -0.10104 -0.07192 -0.08107 -0.06521 -0.06701 -0.05319 L -3.33333E-6 -4.93987E-6 " pathEditMode="relative" rAng="0" ptsTypes="FffFF">
                                      <p:cBhvr>
                                        <p:cTn id="10" dur="500" spd="-100000" fill="hold"/>
                                        <p:tgtEl>
                                          <p:spTgt spid="3"/>
                                        </p:tgtEl>
                                        <p:attrNameLst>
                                          <p:attrName>ppt_x</p:attrName>
                                          <p:attrName>ppt_y</p:attrName>
                                        </p:attrNameLst>
                                      </p:cBhvr>
                                      <p:rCtr x="125" y="-36"/>
                                    </p:animMotion>
                                  </p:childTnLst>
                                </p:cTn>
                              </p:par>
                              <p:par>
                                <p:cTn id="11" presetID="44" presetClass="path" presetSubtype="0" accel="50000" decel="50000" fill="hold" nodeType="withEffect">
                                  <p:stCondLst>
                                    <p:cond delay="0"/>
                                  </p:stCondLst>
                                  <p:childTnLst>
                                    <p:animMotion origin="layout" path="M 0 0  L 0.067 -0.05328  C 0.081 -0.06527  0.102 -0.07193  0.124 -0.07193  C 0.149 -0.07193  0.169 -0.06527  0.183 -0.05328  L 0.25 0  E" pathEditMode="relative" ptsTypes="">
                                      <p:cBhvr>
                                        <p:cTn id="12" dur="5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1633478"/>
            <a:ext cx="7391400" cy="3170099"/>
          </a:xfrm>
          <a:prstGeom prst="rect">
            <a:avLst/>
          </a:prstGeom>
          <a:noFill/>
        </p:spPr>
        <p:txBody>
          <a:bodyPr wrap="square" rtlCol="0">
            <a:spAutoFit/>
          </a:bodyPr>
          <a:lstStyle/>
          <a:p>
            <a:pPr marL="273050" indent="-273050" algn="just">
              <a:spcBef>
                <a:spcPts val="600"/>
              </a:spcBef>
              <a:spcAft>
                <a:spcPts val="600"/>
              </a:spcAft>
              <a:buFont typeface="Wingdings" pitchFamily="2" charset="2"/>
              <a:buChar char="§"/>
            </a:pPr>
            <a:r>
              <a:rPr lang="en-US" sz="2000" dirty="0" smtClean="0"/>
              <a:t>The author is highly grateful to Professor R. M. </a:t>
            </a:r>
            <a:r>
              <a:rPr lang="en-US" sz="2000" dirty="0" err="1" smtClean="0"/>
              <a:t>Santilli</a:t>
            </a:r>
            <a:r>
              <a:rPr lang="en-US" sz="2000" dirty="0" smtClean="0"/>
              <a:t>, Prof. Anderson and Prof. C. </a:t>
            </a:r>
            <a:r>
              <a:rPr lang="en-US" sz="2000" dirty="0" err="1" smtClean="0"/>
              <a:t>Corda</a:t>
            </a:r>
            <a:r>
              <a:rPr lang="en-US" sz="2000" dirty="0" smtClean="0"/>
              <a:t> for giving an opportunity to present this paper in ICNAAM-2013. </a:t>
            </a:r>
          </a:p>
          <a:p>
            <a:pPr marL="273050" indent="-273050" algn="just">
              <a:spcBef>
                <a:spcPts val="600"/>
              </a:spcBef>
              <a:spcAft>
                <a:spcPts val="600"/>
              </a:spcAft>
              <a:buFont typeface="Wingdings" pitchFamily="2" charset="2"/>
              <a:buChar char="§"/>
            </a:pPr>
            <a:r>
              <a:rPr lang="en-US" sz="2000" dirty="0" smtClean="0"/>
              <a:t>The financial support from the R. M. </a:t>
            </a:r>
            <a:r>
              <a:rPr lang="en-US" sz="2000" dirty="0" err="1" smtClean="0"/>
              <a:t>Santilli</a:t>
            </a:r>
            <a:r>
              <a:rPr lang="en-US" sz="2000" dirty="0" smtClean="0"/>
              <a:t> Foundation is gratefully acknowledged. </a:t>
            </a:r>
          </a:p>
          <a:p>
            <a:pPr marL="273050" indent="-273050" algn="just">
              <a:spcBef>
                <a:spcPts val="600"/>
              </a:spcBef>
              <a:spcAft>
                <a:spcPts val="600"/>
              </a:spcAft>
              <a:buFont typeface="Wingdings" pitchFamily="2" charset="2"/>
              <a:buChar char="§"/>
            </a:pPr>
            <a:r>
              <a:rPr lang="en-US" sz="2000" dirty="0" smtClean="0"/>
              <a:t>The author is also highly indebted to Prof. R. M. </a:t>
            </a:r>
            <a:r>
              <a:rPr lang="en-US" sz="2000" dirty="0" err="1" smtClean="0"/>
              <a:t>Santilli</a:t>
            </a:r>
            <a:r>
              <a:rPr lang="en-US" sz="2000" dirty="0" smtClean="0"/>
              <a:t> and Professor A. A. </a:t>
            </a:r>
            <a:r>
              <a:rPr lang="en-US" sz="2000" dirty="0" err="1" smtClean="0"/>
              <a:t>Bhalekar</a:t>
            </a:r>
            <a:r>
              <a:rPr lang="en-US" sz="2000" dirty="0" smtClean="0"/>
              <a:t> for suggesting me this topic and helping me in writing this paper by their valuable advices and suggestions in its overall improvement. </a:t>
            </a:r>
            <a:endParaRPr lang="en-US" sz="2000" dirty="0"/>
          </a:p>
        </p:txBody>
      </p:sp>
      <p:grpSp>
        <p:nvGrpSpPr>
          <p:cNvPr id="2" name="Group 9"/>
          <p:cNvGrpSpPr/>
          <p:nvPr/>
        </p:nvGrpSpPr>
        <p:grpSpPr>
          <a:xfrm>
            <a:off x="0"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a:scene3d>
            <a:camera prst="obliqueBottomRight"/>
            <a:lightRig rig="threePt" dir="t"/>
          </a:scene3d>
        </p:grpSpPr>
        <p:sp>
          <p:nvSpPr>
            <p:cNvPr id="7" name="Rounded Rectangle 6"/>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11875" y="988625"/>
            <a:ext cx="3276600" cy="411675"/>
            <a:chOff x="0" y="1340925"/>
            <a:chExt cx="3276600" cy="411675"/>
          </a:xfrm>
        </p:grpSpPr>
        <p:sp>
          <p:nvSpPr>
            <p:cNvPr id="15" name="Round Single Corner Rectangle 14"/>
            <p:cNvSpPr/>
            <p:nvPr/>
          </p:nvSpPr>
          <p:spPr>
            <a:xfrm>
              <a:off x="0" y="1371600"/>
              <a:ext cx="3276600" cy="381000"/>
            </a:xfrm>
            <a:prstGeom prst="round1Rect">
              <a:avLst>
                <a:gd name="adj" fmla="val 50000"/>
              </a:avLst>
            </a:prstGeom>
            <a:solidFill>
              <a:srgbClr val="000099">
                <a:alpha val="72157"/>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28600" y="1340925"/>
              <a:ext cx="2634632" cy="400110"/>
            </a:xfrm>
            <a:prstGeom prst="rect">
              <a:avLst/>
            </a:prstGeom>
          </p:spPr>
          <p:txBody>
            <a:bodyPr wrap="none">
              <a:spAutoFit/>
            </a:bodyPr>
            <a:lstStyle/>
            <a:p>
              <a:r>
                <a:rPr lang="en-US" sz="2000" b="1" dirty="0" smtClean="0">
                  <a:solidFill>
                    <a:schemeClr val="bg1"/>
                  </a:solidFill>
                </a:rPr>
                <a:t>ACKNOWLEDGEMENTS</a:t>
              </a:r>
              <a:endParaRPr lang="en-US" sz="2000" dirty="0">
                <a:solidFill>
                  <a:schemeClr val="bg1"/>
                </a:solidFill>
              </a:endParaRPr>
            </a:p>
          </p:txBody>
        </p:sp>
      </p:grpSp>
      <p:grpSp>
        <p:nvGrpSpPr>
          <p:cNvPr id="17" name="Group 16"/>
          <p:cNvGrpSpPr/>
          <p:nvPr/>
        </p:nvGrpSpPr>
        <p:grpSpPr>
          <a:xfrm>
            <a:off x="11875" y="6488017"/>
            <a:ext cx="9144000" cy="381000"/>
            <a:chOff x="0" y="6488017"/>
            <a:chExt cx="9144000" cy="381000"/>
          </a:xfrm>
        </p:grpSpPr>
        <p:grpSp>
          <p:nvGrpSpPr>
            <p:cNvPr id="18" name="Group 17"/>
            <p:cNvGrpSpPr/>
            <p:nvPr/>
          </p:nvGrpSpPr>
          <p:grpSpPr>
            <a:xfrm>
              <a:off x="0" y="6488017"/>
              <a:ext cx="9144000" cy="381000"/>
              <a:chOff x="0" y="6488017"/>
              <a:chExt cx="9144000" cy="381000"/>
            </a:xfrm>
          </p:grpSpPr>
          <p:sp>
            <p:nvSpPr>
              <p:cNvPr id="21" name="Rounded Rectangle 20"/>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65000"/>
                    </a:schemeClr>
                  </a:solidFill>
                </a:rPr>
                <a:t>Chandrakant</a:t>
              </a:r>
              <a:r>
                <a:rPr lang="en-US" sz="1600" dirty="0" smtClean="0">
                  <a:solidFill>
                    <a:schemeClr val="bg1">
                      <a:lumMod val="65000"/>
                    </a:schemeClr>
                  </a:solidFill>
                </a:rPr>
                <a:t>  S. </a:t>
              </a:r>
              <a:r>
                <a:rPr lang="en-US" sz="1600" dirty="0" err="1" smtClean="0">
                  <a:solidFill>
                    <a:schemeClr val="bg1">
                      <a:lumMod val="65000"/>
                    </a:schemeClr>
                  </a:solidFill>
                </a:rPr>
                <a:t>Burande</a:t>
              </a:r>
              <a:r>
                <a:rPr lang="en-US" sz="1600" dirty="0" smtClean="0">
                  <a:solidFill>
                    <a:schemeClr val="bg1">
                      <a:lumMod val="65000"/>
                    </a:schemeClr>
                  </a:solidFill>
                </a:rPr>
                <a:t>, VDCET, </a:t>
              </a:r>
              <a:r>
                <a:rPr lang="en-US" sz="1600" dirty="0" err="1" smtClean="0">
                  <a:solidFill>
                    <a:schemeClr val="bg1">
                      <a:lumMod val="65000"/>
                    </a:schemeClr>
                  </a:solidFill>
                </a:rPr>
                <a:t>Mouda</a:t>
              </a:r>
              <a:r>
                <a:rPr lang="en-US" sz="1600" dirty="0" smtClean="0">
                  <a:solidFill>
                    <a:schemeClr val="bg1">
                      <a:lumMod val="65000"/>
                    </a:schemeClr>
                  </a:solidFill>
                </a:rPr>
                <a:t>, India</a:t>
              </a:r>
              <a:endParaRPr lang="en-US" sz="1600" dirty="0">
                <a:solidFill>
                  <a:schemeClr val="bg1">
                    <a:lumMod val="65000"/>
                  </a:schemeClr>
                </a:solidFill>
              </a:endParaRPr>
            </a:p>
          </p:txBody>
        </p:sp>
        <p:sp>
          <p:nvSpPr>
            <p:cNvPr id="20" name="TextBox 19"/>
            <p:cNvSpPr txBox="1"/>
            <p:nvPr/>
          </p:nvSpPr>
          <p:spPr>
            <a:xfrm>
              <a:off x="1905000" y="6488668"/>
              <a:ext cx="1704569" cy="338554"/>
            </a:xfrm>
            <a:prstGeom prst="rect">
              <a:avLst/>
            </a:prstGeom>
            <a:noFill/>
          </p:spPr>
          <p:txBody>
            <a:bodyPr wrap="none" rtlCol="0">
              <a:spAutoFit/>
            </a:bodyPr>
            <a:lstStyle/>
            <a:p>
              <a:r>
                <a:rPr lang="en-US" sz="1600" dirty="0" smtClean="0">
                  <a:solidFill>
                    <a:schemeClr val="bg1">
                      <a:lumMod val="65000"/>
                    </a:schemeClr>
                  </a:solidFill>
                </a:rPr>
                <a:t>Neutron Synthesis</a:t>
              </a:r>
              <a:endParaRPr lang="en-US" sz="1600" dirty="0">
                <a:solidFill>
                  <a:schemeClr val="bg1">
                    <a:lumMod val="65000"/>
                  </a:schemeClr>
                </a:solidFill>
              </a:endParaRPr>
            </a:p>
          </p:txBody>
        </p:sp>
      </p:grpSp>
      <p:sp>
        <p:nvSpPr>
          <p:cNvPr id="23" name="TextBox 22"/>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007507"/>
            <a:ext cx="8305800" cy="4555093"/>
          </a:xfrm>
          <a:prstGeom prst="rect">
            <a:avLst/>
          </a:prstGeom>
          <a:noFill/>
        </p:spPr>
        <p:txBody>
          <a:bodyPr wrap="square" rtlCol="0">
            <a:spAutoFit/>
          </a:bodyPr>
          <a:lstStyle/>
          <a:p>
            <a:pPr marL="287338" indent="-287338" algn="just">
              <a:spcBef>
                <a:spcPts val="600"/>
              </a:spcBef>
              <a:spcAft>
                <a:spcPts val="600"/>
              </a:spcAft>
              <a:buFont typeface="Wingdings" pitchFamily="2" charset="2"/>
              <a:buChar char="§"/>
            </a:pPr>
            <a:r>
              <a:rPr lang="en-US" sz="2000" dirty="0" smtClean="0"/>
              <a:t>In neutron the spin of the proton is equal but opposite to that of the electron spin. Thus, the resulting spin is zero for singlet state. However, observed spin of the neutron is ½.   </a:t>
            </a:r>
          </a:p>
          <a:p>
            <a:pPr marL="287338" indent="-287338" algn="just">
              <a:spcBef>
                <a:spcPts val="600"/>
              </a:spcBef>
              <a:spcAft>
                <a:spcPts val="600"/>
              </a:spcAft>
              <a:buFont typeface="Wingdings" pitchFamily="2" charset="2"/>
              <a:buChar char="§"/>
            </a:pPr>
            <a:r>
              <a:rPr lang="en-US" sz="2000" dirty="0" smtClean="0"/>
              <a:t>The interpretation of the spin ½ of the neutron was for the first successfully explained by </a:t>
            </a:r>
            <a:r>
              <a:rPr lang="en-US" sz="2000" dirty="0" err="1" smtClean="0"/>
              <a:t>Santilli</a:t>
            </a:r>
            <a:r>
              <a:rPr lang="en-US" sz="2000" dirty="0" smtClean="0"/>
              <a:t>.  Considering the initiation of Rutherford’s process penetration of the electron within </a:t>
            </a:r>
            <a:r>
              <a:rPr lang="en-US" sz="2000" dirty="0" err="1" smtClean="0"/>
              <a:t>hyperdense</a:t>
            </a:r>
            <a:r>
              <a:rPr lang="en-US" sz="2000" dirty="0" smtClean="0"/>
              <a:t> medium inside the proton.</a:t>
            </a:r>
          </a:p>
          <a:p>
            <a:pPr marL="287338" indent="-287338" algn="just">
              <a:spcBef>
                <a:spcPts val="600"/>
              </a:spcBef>
              <a:spcAft>
                <a:spcPts val="600"/>
              </a:spcAft>
              <a:buFont typeface="Wingdings" pitchFamily="2" charset="2"/>
              <a:buChar char="§"/>
            </a:pPr>
            <a:r>
              <a:rPr lang="en-US" sz="2000" dirty="0" smtClean="0"/>
              <a:t>As soon as the penetration begins, the </a:t>
            </a:r>
            <a:r>
              <a:rPr lang="en-US" sz="2000" dirty="0" err="1" smtClean="0"/>
              <a:t>isoelectron</a:t>
            </a:r>
            <a:r>
              <a:rPr lang="en-US" sz="2000" dirty="0" smtClean="0"/>
              <a:t> is trapped inside the </a:t>
            </a:r>
            <a:r>
              <a:rPr lang="en-US" sz="2000" dirty="0" err="1" smtClean="0"/>
              <a:t>hyperdense</a:t>
            </a:r>
            <a:r>
              <a:rPr lang="en-US" sz="2000" dirty="0" smtClean="0"/>
              <a:t> medium inside the proton, thus resulting in a constrained orbital motion of the </a:t>
            </a:r>
            <a:r>
              <a:rPr lang="en-US" sz="2000" dirty="0" err="1" smtClean="0"/>
              <a:t>isoelectron</a:t>
            </a:r>
            <a:r>
              <a:rPr lang="en-US" sz="2000" dirty="0" smtClean="0"/>
              <a:t> that must coincide with the proton spin.</a:t>
            </a:r>
          </a:p>
          <a:p>
            <a:pPr marL="287338" indent="-287338" algn="just">
              <a:spcBef>
                <a:spcPts val="600"/>
              </a:spcBef>
              <a:spcAft>
                <a:spcPts val="600"/>
              </a:spcAft>
              <a:buFont typeface="Wingdings" pitchFamily="2" charset="2"/>
              <a:buChar char="§"/>
            </a:pPr>
            <a:r>
              <a:rPr lang="en-US" sz="2000" dirty="0" smtClean="0"/>
              <a:t>Under this circumstance, it is then evident that the </a:t>
            </a:r>
            <a:r>
              <a:rPr lang="en-US" sz="2000" dirty="0" err="1" smtClean="0"/>
              <a:t>isoelectron</a:t>
            </a:r>
            <a:r>
              <a:rPr lang="en-US" sz="2000" dirty="0" smtClean="0"/>
              <a:t> is constrained to have an orbital angular momentum ½, the total angular momentum of the </a:t>
            </a:r>
            <a:r>
              <a:rPr lang="en-US" sz="2000" dirty="0" err="1" smtClean="0"/>
              <a:t>isoelectron</a:t>
            </a:r>
            <a:r>
              <a:rPr lang="en-US" sz="2000" dirty="0" smtClean="0"/>
              <a:t> is null and the spin of the neutron coincides with that of the proton. </a:t>
            </a:r>
          </a:p>
        </p:txBody>
      </p:sp>
      <p:grpSp>
        <p:nvGrpSpPr>
          <p:cNvPr id="4" name="Group 11"/>
          <p:cNvGrpSpPr/>
          <p:nvPr/>
        </p:nvGrpSpPr>
        <p:grpSpPr>
          <a:xfrm>
            <a:off x="0" y="6488017"/>
            <a:ext cx="9144000" cy="381000"/>
            <a:chOff x="0" y="6488017"/>
            <a:chExt cx="9144000" cy="381000"/>
          </a:xfrm>
        </p:grpSpPr>
        <p:grpSp>
          <p:nvGrpSpPr>
            <p:cNvPr id="9" name="Group 17"/>
            <p:cNvGrpSpPr/>
            <p:nvPr/>
          </p:nvGrpSpPr>
          <p:grpSpPr>
            <a:xfrm>
              <a:off x="0" y="6488017"/>
              <a:ext cx="9144000" cy="381000"/>
              <a:chOff x="0" y="6488017"/>
              <a:chExt cx="9144000" cy="381000"/>
            </a:xfrm>
          </p:grpSpPr>
          <p:sp>
            <p:nvSpPr>
              <p:cNvPr id="16" name="Rounded Rectangle 15"/>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75000"/>
                    </a:schemeClr>
                  </a:solidFill>
                </a:rPr>
                <a:t>Chandrakant</a:t>
              </a:r>
              <a:r>
                <a:rPr lang="en-US" sz="1600" dirty="0" smtClean="0">
                  <a:solidFill>
                    <a:schemeClr val="bg1">
                      <a:lumMod val="75000"/>
                    </a:schemeClr>
                  </a:solidFill>
                </a:rPr>
                <a:t>  S. </a:t>
              </a:r>
              <a:r>
                <a:rPr lang="en-US" sz="1600" dirty="0" err="1" smtClean="0">
                  <a:solidFill>
                    <a:schemeClr val="bg1">
                      <a:lumMod val="75000"/>
                    </a:schemeClr>
                  </a:solidFill>
                </a:rPr>
                <a:t>Burande</a:t>
              </a:r>
              <a:r>
                <a:rPr lang="en-US" sz="1600" dirty="0" smtClean="0">
                  <a:solidFill>
                    <a:schemeClr val="bg1">
                      <a:lumMod val="75000"/>
                    </a:schemeClr>
                  </a:solidFill>
                </a:rPr>
                <a:t>, VDCET, </a:t>
              </a:r>
              <a:r>
                <a:rPr lang="en-US" sz="1600" dirty="0" err="1" smtClean="0">
                  <a:solidFill>
                    <a:schemeClr val="bg1">
                      <a:lumMod val="75000"/>
                    </a:schemeClr>
                  </a:solidFill>
                </a:rPr>
                <a:t>Mouda</a:t>
              </a:r>
              <a:r>
                <a:rPr lang="en-US" sz="1600" dirty="0" smtClean="0">
                  <a:solidFill>
                    <a:schemeClr val="bg1">
                      <a:lumMod val="75000"/>
                    </a:schemeClr>
                  </a:solidFill>
                </a:rPr>
                <a:t>, India</a:t>
              </a:r>
              <a:endParaRPr lang="en-US" sz="1600" dirty="0">
                <a:solidFill>
                  <a:schemeClr val="bg1">
                    <a:lumMod val="75000"/>
                  </a:schemeClr>
                </a:solidFill>
              </a:endParaRPr>
            </a:p>
          </p:txBody>
        </p:sp>
        <p:sp>
          <p:nvSpPr>
            <p:cNvPr id="15" name="TextBox 14"/>
            <p:cNvSpPr txBox="1"/>
            <p:nvPr/>
          </p:nvSpPr>
          <p:spPr>
            <a:xfrm>
              <a:off x="1905000" y="6488668"/>
              <a:ext cx="1704569" cy="338554"/>
            </a:xfrm>
            <a:prstGeom prst="rect">
              <a:avLst/>
            </a:prstGeom>
            <a:noFill/>
          </p:spPr>
          <p:txBody>
            <a:bodyPr wrap="none" rtlCol="0">
              <a:spAutoFit/>
            </a:bodyPr>
            <a:lstStyle/>
            <a:p>
              <a:r>
                <a:rPr lang="en-US" sz="1600" dirty="0" smtClean="0">
                  <a:solidFill>
                    <a:schemeClr val="bg1">
                      <a:lumMod val="65000"/>
                    </a:schemeClr>
                  </a:solidFill>
                </a:rPr>
                <a:t>Neutron Synthesis</a:t>
              </a:r>
              <a:endParaRPr lang="en-US" sz="1600" dirty="0">
                <a:solidFill>
                  <a:schemeClr val="bg1">
                    <a:lumMod val="65000"/>
                  </a:schemeClr>
                </a:solidFill>
              </a:endParaRPr>
            </a:p>
          </p:txBody>
        </p:sp>
      </p:grpSp>
      <p:sp>
        <p:nvSpPr>
          <p:cNvPr id="20" name="Rectangle 19"/>
          <p:cNvSpPr/>
          <p:nvPr/>
        </p:nvSpPr>
        <p:spPr>
          <a:xfrm>
            <a:off x="457200" y="152400"/>
            <a:ext cx="1590564" cy="400110"/>
          </a:xfrm>
          <a:prstGeom prst="rect">
            <a:avLst/>
          </a:prstGeom>
        </p:spPr>
        <p:txBody>
          <a:bodyPr wrap="none">
            <a:spAutoFit/>
          </a:bodyPr>
          <a:lstStyle/>
          <a:p>
            <a:r>
              <a:rPr lang="en-US" sz="2000" b="1" dirty="0" smtClean="0">
                <a:solidFill>
                  <a:schemeClr val="bg1"/>
                </a:solidFill>
              </a:rPr>
              <a:t>Neutron Spin</a:t>
            </a:r>
            <a:endParaRPr lang="en-US" sz="2000" b="1" dirty="0">
              <a:solidFill>
                <a:schemeClr val="bg1"/>
              </a:solidFill>
            </a:endParaRPr>
          </a:p>
        </p:txBody>
      </p:sp>
      <p:graphicFrame>
        <p:nvGraphicFramePr>
          <p:cNvPr id="21" name="Object 20"/>
          <p:cNvGraphicFramePr>
            <a:graphicFrameLocks noChangeAspect="1"/>
          </p:cNvGraphicFramePr>
          <p:nvPr/>
        </p:nvGraphicFramePr>
        <p:xfrm>
          <a:off x="2501900" y="5562600"/>
          <a:ext cx="3908425" cy="457200"/>
        </p:xfrm>
        <a:graphic>
          <a:graphicData uri="http://schemas.openxmlformats.org/presentationml/2006/ole">
            <p:oleObj spid="_x0000_s75778" name="Equation" r:id="rId3" imgW="1955520" imgH="228600" progId="Equation.DSMT4">
              <p:embed/>
            </p:oleObj>
          </a:graphicData>
        </a:graphic>
      </p:graphicFrame>
      <p:grpSp>
        <p:nvGrpSpPr>
          <p:cNvPr id="18" name="Group 17"/>
          <p:cNvGrpSpPr/>
          <p:nvPr/>
        </p:nvGrpSpPr>
        <p:grpSpPr>
          <a:xfrm>
            <a:off x="0" y="0"/>
            <a:ext cx="9144000" cy="838200"/>
            <a:chOff x="0" y="0"/>
            <a:chExt cx="9144000" cy="838200"/>
          </a:xfrm>
        </p:grpSpPr>
        <p:grpSp>
          <p:nvGrpSpPr>
            <p:cNvPr id="19" name="Group 9"/>
            <p:cNvGrpSpPr/>
            <p:nvPr/>
          </p:nvGrpSpPr>
          <p:grpSpPr>
            <a:xfrm>
              <a:off x="0"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p:grpSpPr>
          <p:sp>
            <p:nvSpPr>
              <p:cNvPr id="24" name="Rounded Rectangle 23"/>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5257800" y="228600"/>
              <a:ext cx="1590564" cy="400110"/>
            </a:xfrm>
            <a:prstGeom prst="rect">
              <a:avLst/>
            </a:prstGeom>
          </p:spPr>
          <p:txBody>
            <a:bodyPr wrap="none">
              <a:spAutoFit/>
            </a:bodyPr>
            <a:lstStyle/>
            <a:p>
              <a:r>
                <a:rPr lang="en-US" sz="2000" b="1" dirty="0" smtClean="0">
                  <a:solidFill>
                    <a:schemeClr val="bg1">
                      <a:lumMod val="65000"/>
                    </a:schemeClr>
                  </a:solidFill>
                </a:rPr>
                <a:t>Neutron Spin</a:t>
              </a:r>
              <a:endParaRPr lang="en-US" sz="2000" b="1" dirty="0">
                <a:solidFill>
                  <a:schemeClr val="bg1">
                    <a:lumMod val="65000"/>
                  </a:schemeClr>
                </a:solidFill>
              </a:endParaRPr>
            </a:p>
          </p:txBody>
        </p:sp>
        <p:sp>
          <p:nvSpPr>
            <p:cNvPr id="23" name="TextBox 22"/>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1"/>
          <p:cNvGrpSpPr/>
          <p:nvPr/>
        </p:nvGrpSpPr>
        <p:grpSpPr>
          <a:xfrm>
            <a:off x="23750" y="6488017"/>
            <a:ext cx="9144000" cy="381000"/>
            <a:chOff x="0" y="6488017"/>
            <a:chExt cx="9144000" cy="381000"/>
          </a:xfrm>
        </p:grpSpPr>
        <p:grpSp>
          <p:nvGrpSpPr>
            <p:cNvPr id="12" name="Group 17"/>
            <p:cNvGrpSpPr/>
            <p:nvPr/>
          </p:nvGrpSpPr>
          <p:grpSpPr>
            <a:xfrm>
              <a:off x="0" y="6488017"/>
              <a:ext cx="9144000" cy="381000"/>
              <a:chOff x="0" y="6488017"/>
              <a:chExt cx="9144000" cy="381000"/>
            </a:xfrm>
          </p:grpSpPr>
          <p:sp>
            <p:nvSpPr>
              <p:cNvPr id="15" name="Rounded Rectangle 14"/>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75000"/>
                    </a:schemeClr>
                  </a:solidFill>
                </a:rPr>
                <a:t>Chandrakant</a:t>
              </a:r>
              <a:r>
                <a:rPr lang="en-US" sz="1600" dirty="0" smtClean="0">
                  <a:solidFill>
                    <a:schemeClr val="bg1">
                      <a:lumMod val="75000"/>
                    </a:schemeClr>
                  </a:solidFill>
                </a:rPr>
                <a:t>  S. </a:t>
              </a:r>
              <a:r>
                <a:rPr lang="en-US" sz="1600" dirty="0" err="1" smtClean="0">
                  <a:solidFill>
                    <a:schemeClr val="bg1">
                      <a:lumMod val="75000"/>
                    </a:schemeClr>
                  </a:solidFill>
                </a:rPr>
                <a:t>Burande</a:t>
              </a:r>
              <a:r>
                <a:rPr lang="en-US" sz="1600" dirty="0" smtClean="0">
                  <a:solidFill>
                    <a:schemeClr val="bg1">
                      <a:lumMod val="75000"/>
                    </a:schemeClr>
                  </a:solidFill>
                </a:rPr>
                <a:t>, VDCET, </a:t>
              </a:r>
              <a:r>
                <a:rPr lang="en-US" sz="1600" dirty="0" err="1" smtClean="0">
                  <a:solidFill>
                    <a:schemeClr val="bg1">
                      <a:lumMod val="75000"/>
                    </a:schemeClr>
                  </a:solidFill>
                </a:rPr>
                <a:t>Mouda</a:t>
              </a:r>
              <a:r>
                <a:rPr lang="en-US" sz="1600" dirty="0" smtClean="0">
                  <a:solidFill>
                    <a:schemeClr val="bg1">
                      <a:lumMod val="75000"/>
                    </a:schemeClr>
                  </a:solidFill>
                </a:rPr>
                <a:t>, India</a:t>
              </a:r>
              <a:endParaRPr lang="en-US" sz="1600" dirty="0">
                <a:solidFill>
                  <a:schemeClr val="bg1">
                    <a:lumMod val="75000"/>
                  </a:schemeClr>
                </a:solidFill>
              </a:endParaRPr>
            </a:p>
          </p:txBody>
        </p:sp>
        <p:sp>
          <p:nvSpPr>
            <p:cNvPr id="14" name="TextBox 13"/>
            <p:cNvSpPr txBox="1"/>
            <p:nvPr/>
          </p:nvSpPr>
          <p:spPr>
            <a:xfrm>
              <a:off x="1905000" y="6488668"/>
              <a:ext cx="1704569" cy="338554"/>
            </a:xfrm>
            <a:prstGeom prst="rect">
              <a:avLst/>
            </a:prstGeom>
            <a:noFill/>
          </p:spPr>
          <p:txBody>
            <a:bodyPr wrap="none" rtlCol="0">
              <a:spAutoFit/>
            </a:bodyPr>
            <a:lstStyle/>
            <a:p>
              <a:r>
                <a:rPr lang="en-US" sz="1600" dirty="0" smtClean="0">
                  <a:solidFill>
                    <a:schemeClr val="bg1">
                      <a:lumMod val="65000"/>
                    </a:schemeClr>
                  </a:solidFill>
                </a:rPr>
                <a:t>Neutron Synthesis</a:t>
              </a:r>
              <a:endParaRPr lang="en-US" sz="1600" dirty="0">
                <a:solidFill>
                  <a:schemeClr val="bg1">
                    <a:lumMod val="65000"/>
                  </a:schemeClr>
                </a:solidFill>
              </a:endParaRPr>
            </a:p>
          </p:txBody>
        </p:sp>
      </p:grpSp>
      <p:grpSp>
        <p:nvGrpSpPr>
          <p:cNvPr id="18" name="Group 17"/>
          <p:cNvGrpSpPr/>
          <p:nvPr/>
        </p:nvGrpSpPr>
        <p:grpSpPr>
          <a:xfrm>
            <a:off x="0" y="0"/>
            <a:ext cx="9144000" cy="838200"/>
            <a:chOff x="0" y="0"/>
            <a:chExt cx="9144000" cy="838200"/>
          </a:xfrm>
        </p:grpSpPr>
        <p:grpSp>
          <p:nvGrpSpPr>
            <p:cNvPr id="19" name="Group 9"/>
            <p:cNvGrpSpPr/>
            <p:nvPr/>
          </p:nvGrpSpPr>
          <p:grpSpPr>
            <a:xfrm>
              <a:off x="0"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p:grpSpPr>
          <p:sp>
            <p:nvSpPr>
              <p:cNvPr id="22" name="Rounded Rectangle 21"/>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p:cNvSpPr/>
            <p:nvPr/>
          </p:nvSpPr>
          <p:spPr>
            <a:xfrm>
              <a:off x="5257800" y="228600"/>
              <a:ext cx="1590564" cy="400110"/>
            </a:xfrm>
            <a:prstGeom prst="rect">
              <a:avLst/>
            </a:prstGeom>
          </p:spPr>
          <p:txBody>
            <a:bodyPr wrap="none">
              <a:spAutoFit/>
            </a:bodyPr>
            <a:lstStyle/>
            <a:p>
              <a:r>
                <a:rPr lang="en-US" sz="2000" b="1" dirty="0" smtClean="0">
                  <a:solidFill>
                    <a:schemeClr val="bg1">
                      <a:lumMod val="65000"/>
                    </a:schemeClr>
                  </a:solidFill>
                </a:rPr>
                <a:t>Neutron Spin</a:t>
              </a:r>
              <a:endParaRPr lang="en-US" sz="2000" b="1" dirty="0">
                <a:solidFill>
                  <a:schemeClr val="bg1">
                    <a:lumMod val="65000"/>
                  </a:schemeClr>
                </a:solidFill>
              </a:endParaRPr>
            </a:p>
          </p:txBody>
        </p:sp>
        <p:sp>
          <p:nvSpPr>
            <p:cNvPr id="21" name="TextBox 20"/>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grpSp>
      <p:grpSp>
        <p:nvGrpSpPr>
          <p:cNvPr id="53" name="Group 52"/>
          <p:cNvGrpSpPr/>
          <p:nvPr/>
        </p:nvGrpSpPr>
        <p:grpSpPr>
          <a:xfrm>
            <a:off x="1981200" y="1143000"/>
            <a:ext cx="4303138" cy="3790800"/>
            <a:chOff x="1981200" y="1143000"/>
            <a:chExt cx="4303138" cy="3790800"/>
          </a:xfrm>
        </p:grpSpPr>
        <p:cxnSp>
          <p:nvCxnSpPr>
            <p:cNvPr id="48" name="Straight Arrow Connector 47"/>
            <p:cNvCxnSpPr/>
            <p:nvPr/>
          </p:nvCxnSpPr>
          <p:spPr>
            <a:xfrm rot="10800000" flipH="1" flipV="1">
              <a:off x="3147002" y="1876966"/>
              <a:ext cx="0" cy="2710800"/>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4455538" y="1143000"/>
              <a:ext cx="0" cy="3790800"/>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2627657" y="2938749"/>
              <a:ext cx="1088136" cy="457200"/>
            </a:xfrm>
            <a:prstGeom prst="ellipse">
              <a:avLst/>
            </a:prstGeom>
            <a:noFill/>
            <a:ln>
              <a:gradFill>
                <a:gsLst>
                  <a:gs pos="0">
                    <a:schemeClr val="tx1"/>
                  </a:gs>
                  <a:gs pos="50000">
                    <a:schemeClr val="accent1">
                      <a:tint val="44500"/>
                      <a:satMod val="160000"/>
                    </a:schemeClr>
                  </a:gs>
                  <a:gs pos="100000">
                    <a:schemeClr val="accent1">
                      <a:tint val="23500"/>
                      <a:satMod val="160000"/>
                    </a:schemeClr>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083938" y="2460434"/>
              <a:ext cx="2724912" cy="1143000"/>
            </a:xfrm>
            <a:prstGeom prst="ellipse">
              <a:avLst/>
            </a:prstGeom>
            <a:noFill/>
            <a:ln>
              <a:gradFill>
                <a:gsLst>
                  <a:gs pos="0">
                    <a:schemeClr val="tx1"/>
                  </a:gs>
                  <a:gs pos="50000">
                    <a:schemeClr val="accent1">
                      <a:tint val="44500"/>
                      <a:satMod val="160000"/>
                    </a:schemeClr>
                  </a:gs>
                  <a:gs pos="100000">
                    <a:schemeClr val="accent1">
                      <a:tint val="23500"/>
                      <a:satMod val="160000"/>
                    </a:schemeClr>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7"/>
            <p:cNvGrpSpPr/>
            <p:nvPr/>
          </p:nvGrpSpPr>
          <p:grpSpPr>
            <a:xfrm>
              <a:off x="4379338" y="2286000"/>
              <a:ext cx="152400" cy="685800"/>
              <a:chOff x="609600" y="3733800"/>
              <a:chExt cx="152400" cy="762000"/>
            </a:xfrm>
          </p:grpSpPr>
          <p:sp>
            <p:nvSpPr>
              <p:cNvPr id="50" name="Up Arrow 49"/>
              <p:cNvSpPr/>
              <p:nvPr/>
            </p:nvSpPr>
            <p:spPr>
              <a:xfrm>
                <a:off x="609600" y="3733800"/>
                <a:ext cx="152400" cy="3810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Up Arrow 50"/>
              <p:cNvSpPr/>
              <p:nvPr/>
            </p:nvSpPr>
            <p:spPr>
              <a:xfrm>
                <a:off x="609600" y="4114800"/>
                <a:ext cx="152400" cy="381000"/>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Oval 37"/>
            <p:cNvSpPr/>
            <p:nvPr/>
          </p:nvSpPr>
          <p:spPr>
            <a:xfrm>
              <a:off x="2626738" y="2623851"/>
              <a:ext cx="1097280" cy="1097280"/>
            </a:xfrm>
            <a:prstGeom prst="ellipse">
              <a:avLst/>
            </a:prstGeom>
            <a:solidFill>
              <a:schemeClr val="tx1">
                <a:alpha val="60000"/>
              </a:schemeClr>
            </a:solidFill>
            <a:ln>
              <a:noFill/>
            </a:ln>
            <a:scene3d>
              <a:camera prst="orthographicFront"/>
              <a:lightRig rig="threePt" dir="t"/>
            </a:scene3d>
            <a:sp3d>
              <a:bevelT w="425450" h="425450"/>
              <a:bevelB w="425450" h="425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400453" y="2981421"/>
              <a:ext cx="109728" cy="1097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5400000">
              <a:off x="3083938" y="1699353"/>
              <a:ext cx="2743200" cy="2743200"/>
            </a:xfrm>
            <a:prstGeom prst="ellipse">
              <a:avLst/>
            </a:prstGeom>
            <a:solidFill>
              <a:schemeClr val="tx1">
                <a:alpha val="52000"/>
              </a:schemeClr>
            </a:solidFill>
            <a:ln>
              <a:noFill/>
            </a:ln>
            <a:scene3d>
              <a:camera prst="orthographicFront"/>
              <a:lightRig rig="threePt" dir="t"/>
            </a:scene3d>
            <a:sp3d>
              <a:bevelT w="1454150" h="1454150"/>
              <a:bevelB w="1454150" h="14541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wn Arrow 40"/>
            <p:cNvSpPr/>
            <p:nvPr/>
          </p:nvSpPr>
          <p:spPr>
            <a:xfrm>
              <a:off x="3114418" y="3200400"/>
              <a:ext cx="76200" cy="228600"/>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Object 41"/>
            <p:cNvGraphicFramePr>
              <a:graphicFrameLocks noChangeAspect="1"/>
            </p:cNvGraphicFramePr>
            <p:nvPr/>
          </p:nvGraphicFramePr>
          <p:xfrm>
            <a:off x="4547556" y="2405330"/>
            <a:ext cx="165100" cy="241300"/>
          </p:xfrm>
          <a:graphic>
            <a:graphicData uri="http://schemas.openxmlformats.org/presentationml/2006/ole">
              <p:oleObj spid="_x0000_s66562" name="Equation" r:id="rId3" imgW="164880" imgH="241200" progId="Equation.DSMT4">
                <p:embed/>
              </p:oleObj>
            </a:graphicData>
          </a:graphic>
        </p:graphicFrame>
        <p:graphicFrame>
          <p:nvGraphicFramePr>
            <p:cNvPr id="43" name="Object 4"/>
            <p:cNvGraphicFramePr>
              <a:graphicFrameLocks noChangeAspect="1"/>
            </p:cNvGraphicFramePr>
            <p:nvPr/>
          </p:nvGraphicFramePr>
          <p:xfrm>
            <a:off x="4566242" y="2743200"/>
            <a:ext cx="127000" cy="228600"/>
          </p:xfrm>
          <a:graphic>
            <a:graphicData uri="http://schemas.openxmlformats.org/presentationml/2006/ole">
              <p:oleObj spid="_x0000_s66563" name="Equation" r:id="rId4" imgW="126720" imgH="228600" progId="Equation.DSMT4">
                <p:embed/>
              </p:oleObj>
            </a:graphicData>
          </a:graphic>
        </p:graphicFrame>
        <p:graphicFrame>
          <p:nvGraphicFramePr>
            <p:cNvPr id="44" name="Object 3"/>
            <p:cNvGraphicFramePr>
              <a:graphicFrameLocks noChangeAspect="1"/>
            </p:cNvGraphicFramePr>
            <p:nvPr/>
          </p:nvGraphicFramePr>
          <p:xfrm>
            <a:off x="2931538" y="3250722"/>
            <a:ext cx="152400" cy="228600"/>
          </p:xfrm>
          <a:graphic>
            <a:graphicData uri="http://schemas.openxmlformats.org/presentationml/2006/ole">
              <p:oleObj spid="_x0000_s66564" name="Equation" r:id="rId5" imgW="152280" imgH="228600" progId="Equation.DSMT4">
                <p:embed/>
              </p:oleObj>
            </a:graphicData>
          </a:graphic>
        </p:graphicFrame>
        <p:cxnSp>
          <p:nvCxnSpPr>
            <p:cNvPr id="45" name="Straight Arrow Connector 44"/>
            <p:cNvCxnSpPr/>
            <p:nvPr/>
          </p:nvCxnSpPr>
          <p:spPr>
            <a:xfrm flipH="1">
              <a:off x="1981200" y="2852470"/>
              <a:ext cx="4248000" cy="457200"/>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017138" y="3048000"/>
              <a:ext cx="4267200" cy="0"/>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7" name="Curved Up Arrow 46"/>
            <p:cNvSpPr/>
            <p:nvPr/>
          </p:nvSpPr>
          <p:spPr>
            <a:xfrm>
              <a:off x="4150738" y="1292770"/>
              <a:ext cx="606552" cy="274320"/>
            </a:xfrm>
            <a:prstGeom prst="curvedUpArrow">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9" name="Curved Down Arrow 48"/>
            <p:cNvSpPr/>
            <p:nvPr/>
          </p:nvSpPr>
          <p:spPr>
            <a:xfrm rot="10634791">
              <a:off x="2908304" y="4029640"/>
              <a:ext cx="514447" cy="240770"/>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graphicFrame>
        <p:nvGraphicFramePr>
          <p:cNvPr id="66565" name="Object 5"/>
          <p:cNvGraphicFramePr>
            <a:graphicFrameLocks noChangeAspect="1"/>
          </p:cNvGraphicFramePr>
          <p:nvPr/>
        </p:nvGraphicFramePr>
        <p:xfrm>
          <a:off x="2362200" y="5486400"/>
          <a:ext cx="3908425" cy="457200"/>
        </p:xfrm>
        <a:graphic>
          <a:graphicData uri="http://schemas.openxmlformats.org/presentationml/2006/ole">
            <p:oleObj spid="_x0000_s66565" name="Equation" r:id="rId6" imgW="1955520" imgH="228600" progId="Equation.DSMT4">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066800"/>
            <a:ext cx="8229600" cy="4401205"/>
          </a:xfrm>
          <a:prstGeom prst="rect">
            <a:avLst/>
          </a:prstGeom>
          <a:noFill/>
        </p:spPr>
        <p:txBody>
          <a:bodyPr wrap="square" rtlCol="0">
            <a:spAutoFit/>
          </a:bodyPr>
          <a:lstStyle/>
          <a:p>
            <a:pPr marL="457200" indent="-457200" algn="just">
              <a:spcBef>
                <a:spcPts val="600"/>
              </a:spcBef>
              <a:spcAft>
                <a:spcPts val="600"/>
              </a:spcAft>
              <a:buFont typeface="Wingdings" pitchFamily="2" charset="2"/>
              <a:buChar char="§"/>
            </a:pPr>
            <a:r>
              <a:rPr lang="en-US" sz="2000" dirty="0" smtClean="0"/>
              <a:t>The actual mathematical representation of the above structure was obtained by </a:t>
            </a:r>
            <a:r>
              <a:rPr lang="en-US" sz="2000" dirty="0" err="1" smtClean="0"/>
              <a:t>Santilli</a:t>
            </a:r>
            <a:r>
              <a:rPr lang="en-US" sz="2000" dirty="0" smtClean="0"/>
              <a:t>. It requires </a:t>
            </a:r>
            <a:r>
              <a:rPr lang="en-US" sz="2000" dirty="0" err="1" smtClean="0"/>
              <a:t>isotopically</a:t>
            </a:r>
            <a:r>
              <a:rPr lang="en-US" sz="2000" dirty="0" smtClean="0"/>
              <a:t> lifting of the quantum mechanical spin that, in turn, required the prior isotopic lifting of Lie's theory and its underlying mathematics. </a:t>
            </a:r>
          </a:p>
          <a:p>
            <a:pPr marL="457200" indent="-457200" algn="just">
              <a:spcBef>
                <a:spcPts val="600"/>
              </a:spcBef>
              <a:spcAft>
                <a:spcPts val="600"/>
              </a:spcAft>
              <a:buFont typeface="Wingdings" pitchFamily="2" charset="2"/>
              <a:buChar char="§"/>
            </a:pPr>
            <a:r>
              <a:rPr lang="en-US" sz="2000" dirty="0" smtClean="0"/>
              <a:t>Note that the proton is not mutated because it is 2000 times heavier than the electron, and that the coupling must be in singlet for stability. </a:t>
            </a:r>
          </a:p>
          <a:p>
            <a:pPr marL="457200" indent="-457200" algn="just">
              <a:spcBef>
                <a:spcPts val="600"/>
              </a:spcBef>
              <a:spcAft>
                <a:spcPts val="600"/>
              </a:spcAft>
              <a:buFont typeface="Wingdings" pitchFamily="2" charset="2"/>
              <a:buChar char="§"/>
            </a:pPr>
            <a:r>
              <a:rPr lang="en-US" sz="2000" dirty="0" smtClean="0"/>
              <a:t>This implies that, for the case of the neutron structure, the spin of the electron is also not mutated. </a:t>
            </a:r>
          </a:p>
          <a:p>
            <a:pPr marL="457200" indent="-457200" algn="just">
              <a:spcBef>
                <a:spcPts val="600"/>
              </a:spcBef>
              <a:spcAft>
                <a:spcPts val="600"/>
              </a:spcAft>
              <a:buFont typeface="Wingdings" pitchFamily="2" charset="2"/>
              <a:buChar char="§"/>
            </a:pPr>
            <a:r>
              <a:rPr lang="en-US" sz="2000" dirty="0" smtClean="0"/>
              <a:t>However, the angular momentum of electron is mutated inside the </a:t>
            </a:r>
            <a:r>
              <a:rPr lang="en-US" sz="2000" dirty="0" err="1" smtClean="0"/>
              <a:t>hadronic</a:t>
            </a:r>
            <a:r>
              <a:rPr lang="en-US" sz="2000" dirty="0" smtClean="0"/>
              <a:t> sphere. </a:t>
            </a:r>
          </a:p>
          <a:p>
            <a:pPr marL="457200" indent="-457200" algn="just">
              <a:spcBef>
                <a:spcPts val="600"/>
              </a:spcBef>
              <a:spcAft>
                <a:spcPts val="600"/>
              </a:spcAft>
              <a:buFont typeface="Wingdings" pitchFamily="2" charset="2"/>
              <a:buChar char="§"/>
            </a:pPr>
            <a:r>
              <a:rPr lang="en-US" sz="2000" dirty="0" smtClean="0"/>
              <a:t>The needed mutation of the quantum into the </a:t>
            </a:r>
            <a:r>
              <a:rPr lang="en-US" sz="2000" dirty="0" err="1" smtClean="0"/>
              <a:t>hadronic</a:t>
            </a:r>
            <a:r>
              <a:rPr lang="en-US" sz="2000" dirty="0" smtClean="0"/>
              <a:t> angular momentum is trivially given by the </a:t>
            </a:r>
            <a:r>
              <a:rPr lang="en-US" sz="2000" dirty="0" err="1" smtClean="0"/>
              <a:t>nonunitary</a:t>
            </a:r>
            <a:r>
              <a:rPr lang="en-US" sz="2000" dirty="0" smtClean="0"/>
              <a:t> transforms</a:t>
            </a:r>
            <a:endParaRPr lang="en-US" dirty="0"/>
          </a:p>
        </p:txBody>
      </p:sp>
      <p:grpSp>
        <p:nvGrpSpPr>
          <p:cNvPr id="6" name="Group 11"/>
          <p:cNvGrpSpPr/>
          <p:nvPr/>
        </p:nvGrpSpPr>
        <p:grpSpPr>
          <a:xfrm>
            <a:off x="0" y="6488017"/>
            <a:ext cx="9144000" cy="381000"/>
            <a:chOff x="0" y="6488017"/>
            <a:chExt cx="9144000" cy="381000"/>
          </a:xfrm>
        </p:grpSpPr>
        <p:grpSp>
          <p:nvGrpSpPr>
            <p:cNvPr id="7" name="Group 17"/>
            <p:cNvGrpSpPr/>
            <p:nvPr/>
          </p:nvGrpSpPr>
          <p:grpSpPr>
            <a:xfrm>
              <a:off x="0" y="6488017"/>
              <a:ext cx="9144000" cy="381000"/>
              <a:chOff x="0" y="6488017"/>
              <a:chExt cx="9144000" cy="381000"/>
            </a:xfrm>
          </p:grpSpPr>
          <p:sp>
            <p:nvSpPr>
              <p:cNvPr id="10" name="Rounded Rectangle 9"/>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75000"/>
                    </a:schemeClr>
                  </a:solidFill>
                </a:rPr>
                <a:t>Chandrakant</a:t>
              </a:r>
              <a:r>
                <a:rPr lang="en-US" sz="1600" dirty="0" smtClean="0">
                  <a:solidFill>
                    <a:schemeClr val="bg1">
                      <a:lumMod val="75000"/>
                    </a:schemeClr>
                  </a:solidFill>
                </a:rPr>
                <a:t>  S. </a:t>
              </a:r>
              <a:r>
                <a:rPr lang="en-US" sz="1600" dirty="0" err="1" smtClean="0">
                  <a:solidFill>
                    <a:schemeClr val="bg1">
                      <a:lumMod val="75000"/>
                    </a:schemeClr>
                  </a:solidFill>
                </a:rPr>
                <a:t>Burande</a:t>
              </a:r>
              <a:r>
                <a:rPr lang="en-US" sz="1600" dirty="0" smtClean="0">
                  <a:solidFill>
                    <a:schemeClr val="bg1">
                      <a:lumMod val="75000"/>
                    </a:schemeClr>
                  </a:solidFill>
                </a:rPr>
                <a:t>, VDCET, </a:t>
              </a:r>
              <a:r>
                <a:rPr lang="en-US" sz="1600" dirty="0" err="1" smtClean="0">
                  <a:solidFill>
                    <a:schemeClr val="bg1">
                      <a:lumMod val="75000"/>
                    </a:schemeClr>
                  </a:solidFill>
                </a:rPr>
                <a:t>Mouda</a:t>
              </a:r>
              <a:r>
                <a:rPr lang="en-US" sz="1600" dirty="0" smtClean="0">
                  <a:solidFill>
                    <a:schemeClr val="bg1">
                      <a:lumMod val="75000"/>
                    </a:schemeClr>
                  </a:solidFill>
                </a:rPr>
                <a:t>, India</a:t>
              </a:r>
              <a:endParaRPr lang="en-US" sz="1600" dirty="0">
                <a:solidFill>
                  <a:schemeClr val="bg1">
                    <a:lumMod val="75000"/>
                  </a:schemeClr>
                </a:solidFill>
              </a:endParaRPr>
            </a:p>
          </p:txBody>
        </p:sp>
        <p:sp>
          <p:nvSpPr>
            <p:cNvPr id="9" name="TextBox 8"/>
            <p:cNvSpPr txBox="1"/>
            <p:nvPr/>
          </p:nvSpPr>
          <p:spPr>
            <a:xfrm>
              <a:off x="1905000" y="6488668"/>
              <a:ext cx="1704569" cy="338554"/>
            </a:xfrm>
            <a:prstGeom prst="rect">
              <a:avLst/>
            </a:prstGeom>
            <a:noFill/>
          </p:spPr>
          <p:txBody>
            <a:bodyPr wrap="none" rtlCol="0">
              <a:spAutoFit/>
            </a:bodyPr>
            <a:lstStyle/>
            <a:p>
              <a:r>
                <a:rPr lang="en-US" sz="1600" dirty="0" smtClean="0">
                  <a:solidFill>
                    <a:schemeClr val="bg1">
                      <a:lumMod val="65000"/>
                    </a:schemeClr>
                  </a:solidFill>
                </a:rPr>
                <a:t>Neutron Synthesis</a:t>
              </a:r>
              <a:endParaRPr lang="en-US" sz="1600" dirty="0">
                <a:solidFill>
                  <a:schemeClr val="bg1">
                    <a:lumMod val="65000"/>
                  </a:schemeClr>
                </a:solidFill>
              </a:endParaRPr>
            </a:p>
          </p:txBody>
        </p:sp>
      </p:grpSp>
      <p:graphicFrame>
        <p:nvGraphicFramePr>
          <p:cNvPr id="65537" name="Object 1"/>
          <p:cNvGraphicFramePr>
            <a:graphicFrameLocks noChangeAspect="1"/>
          </p:cNvGraphicFramePr>
          <p:nvPr/>
        </p:nvGraphicFramePr>
        <p:xfrm>
          <a:off x="3517602" y="5541334"/>
          <a:ext cx="2459038" cy="687388"/>
        </p:xfrm>
        <a:graphic>
          <a:graphicData uri="http://schemas.openxmlformats.org/presentationml/2006/ole">
            <p:oleObj spid="_x0000_s65537" name="Equation" r:id="rId3" imgW="1295400" imgH="368300" progId="Equation.DSMT4">
              <p:embed/>
            </p:oleObj>
          </a:graphicData>
        </a:graphic>
      </p:graphicFrame>
      <p:grpSp>
        <p:nvGrpSpPr>
          <p:cNvPr id="17" name="Group 16"/>
          <p:cNvGrpSpPr/>
          <p:nvPr/>
        </p:nvGrpSpPr>
        <p:grpSpPr>
          <a:xfrm>
            <a:off x="0" y="0"/>
            <a:ext cx="9144000" cy="838200"/>
            <a:chOff x="0" y="0"/>
            <a:chExt cx="9144000" cy="838200"/>
          </a:xfrm>
        </p:grpSpPr>
        <p:grpSp>
          <p:nvGrpSpPr>
            <p:cNvPr id="18" name="Group 9"/>
            <p:cNvGrpSpPr/>
            <p:nvPr/>
          </p:nvGrpSpPr>
          <p:grpSpPr>
            <a:xfrm>
              <a:off x="0"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p:grpSpPr>
          <p:sp>
            <p:nvSpPr>
              <p:cNvPr id="21" name="Rounded Rectangle 20"/>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5257800" y="228600"/>
              <a:ext cx="1590564" cy="400110"/>
            </a:xfrm>
            <a:prstGeom prst="rect">
              <a:avLst/>
            </a:prstGeom>
          </p:spPr>
          <p:txBody>
            <a:bodyPr wrap="none">
              <a:spAutoFit/>
            </a:bodyPr>
            <a:lstStyle/>
            <a:p>
              <a:r>
                <a:rPr lang="en-US" sz="2000" b="1" dirty="0" smtClean="0">
                  <a:solidFill>
                    <a:schemeClr val="bg1">
                      <a:lumMod val="65000"/>
                    </a:schemeClr>
                  </a:solidFill>
                </a:rPr>
                <a:t>Neutron Spin</a:t>
              </a:r>
              <a:endParaRPr lang="en-US" sz="2000" b="1" dirty="0">
                <a:solidFill>
                  <a:schemeClr val="bg1">
                    <a:lumMod val="65000"/>
                  </a:schemeClr>
                </a:solidFill>
              </a:endParaRPr>
            </a:p>
          </p:txBody>
        </p:sp>
        <p:sp>
          <p:nvSpPr>
            <p:cNvPr id="20" name="TextBox 19"/>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304800" y="1002164"/>
            <a:ext cx="8458200" cy="707886"/>
          </a:xfrm>
          <a:prstGeom prst="rect">
            <a:avLst/>
          </a:prstGeom>
          <a:noFill/>
        </p:spPr>
        <p:txBody>
          <a:bodyPr wrap="square" rtlCol="0">
            <a:spAutoFit/>
          </a:bodyPr>
          <a:lstStyle/>
          <a:p>
            <a:pPr algn="just"/>
            <a:r>
              <a:rPr lang="en-US" sz="2000" dirty="0" smtClean="0"/>
              <a:t>The mutation is supported by the isotopic invariance of the Hilbert space. </a:t>
            </a:r>
            <a:r>
              <a:rPr lang="en-US" sz="2000" dirty="0" err="1" smtClean="0"/>
              <a:t>Nonunitary</a:t>
            </a:r>
            <a:r>
              <a:rPr lang="en-US" sz="2000" dirty="0" smtClean="0"/>
              <a:t> lifting of angular momentum, in this case, reads</a:t>
            </a:r>
            <a:endParaRPr lang="en-US" sz="2000" dirty="0"/>
          </a:p>
        </p:txBody>
      </p:sp>
      <p:sp>
        <p:nvSpPr>
          <p:cNvPr id="266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628" name="Object 4"/>
          <p:cNvGraphicFramePr>
            <a:graphicFrameLocks noChangeAspect="1"/>
          </p:cNvGraphicFramePr>
          <p:nvPr/>
        </p:nvGraphicFramePr>
        <p:xfrm>
          <a:off x="619125" y="1638300"/>
          <a:ext cx="7762875" cy="647700"/>
        </p:xfrm>
        <a:graphic>
          <a:graphicData uri="http://schemas.openxmlformats.org/presentationml/2006/ole">
            <p:oleObj spid="_x0000_s26628" name="Equation" r:id="rId3" imgW="4330700" imgH="368300" progId="Equation.DSMT4">
              <p:embed/>
            </p:oleObj>
          </a:graphicData>
        </a:graphic>
      </p:graphicFrame>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6" name="Group 25"/>
          <p:cNvGrpSpPr/>
          <p:nvPr/>
        </p:nvGrpSpPr>
        <p:grpSpPr>
          <a:xfrm>
            <a:off x="260499" y="2286000"/>
            <a:ext cx="8534400" cy="1636166"/>
            <a:chOff x="260499" y="2712184"/>
            <a:chExt cx="8534400" cy="1636166"/>
          </a:xfrm>
        </p:grpSpPr>
        <p:sp>
          <p:nvSpPr>
            <p:cNvPr id="10" name="TextBox 9"/>
            <p:cNvSpPr txBox="1"/>
            <p:nvPr/>
          </p:nvSpPr>
          <p:spPr>
            <a:xfrm>
              <a:off x="260499" y="2712184"/>
              <a:ext cx="8534400" cy="1631216"/>
            </a:xfrm>
            <a:prstGeom prst="rect">
              <a:avLst/>
            </a:prstGeom>
            <a:noFill/>
          </p:spPr>
          <p:txBody>
            <a:bodyPr wrap="square" rtlCol="0">
              <a:spAutoFit/>
            </a:bodyPr>
            <a:lstStyle/>
            <a:p>
              <a:pPr algn="just"/>
              <a:r>
                <a:rPr lang="en-US" sz="2000" dirty="0" err="1" smtClean="0"/>
                <a:t>Santilli</a:t>
              </a:r>
              <a:r>
                <a:rPr lang="en-US" sz="2000" dirty="0" smtClean="0"/>
                <a:t> applied irregular </a:t>
              </a:r>
              <a:r>
                <a:rPr lang="en-US" sz="2000" dirty="0" err="1" smtClean="0"/>
                <a:t>isorepresentations</a:t>
              </a:r>
              <a:r>
                <a:rPr lang="en-US" sz="2000" dirty="0" smtClean="0"/>
                <a:t> of Lie-</a:t>
              </a:r>
              <a:r>
                <a:rPr lang="en-US" sz="2000" dirty="0" err="1" smtClean="0"/>
                <a:t>Santilli</a:t>
              </a:r>
              <a:r>
                <a:rPr lang="en-US" sz="2000" dirty="0" smtClean="0"/>
                <a:t> </a:t>
              </a:r>
              <a:r>
                <a:rPr lang="en-US" sz="2000" dirty="0" err="1" smtClean="0"/>
                <a:t>isoalgebras</a:t>
              </a:r>
              <a:r>
                <a:rPr lang="en-US" sz="2000" dirty="0" smtClean="0"/>
                <a:t> [7] for the representation of the spin of the neutron.  </a:t>
              </a:r>
              <a:r>
                <a:rPr lang="en-US" sz="2000" dirty="0" err="1" smtClean="0"/>
                <a:t>Isorepresentations</a:t>
              </a:r>
              <a:r>
                <a:rPr lang="en-US" sz="2000" dirty="0" smtClean="0"/>
                <a:t> characterized by </a:t>
              </a:r>
              <a:r>
                <a:rPr lang="en-US" sz="2000" dirty="0" err="1" smtClean="0"/>
                <a:t>nonunitary</a:t>
              </a:r>
              <a:r>
                <a:rPr lang="en-US" sz="2000" dirty="0" smtClean="0"/>
                <a:t> </a:t>
              </a:r>
              <a:r>
                <a:rPr lang="en-US" sz="2000" dirty="0" err="1" smtClean="0"/>
                <a:t>isounitary</a:t>
              </a:r>
              <a:r>
                <a:rPr lang="en-US" sz="2000" dirty="0" smtClean="0"/>
                <a:t> transforms for the generators different than those for the product.  In this case, </a:t>
              </a:r>
              <a:r>
                <a:rPr lang="en-US" sz="2000" dirty="0" err="1" smtClean="0"/>
                <a:t>Santilli</a:t>
              </a:r>
              <a:r>
                <a:rPr lang="en-US" sz="2000" dirty="0" smtClean="0"/>
                <a:t> has selected the following two-dimensional irregular </a:t>
              </a:r>
              <a:r>
                <a:rPr lang="en-US" sz="2000" dirty="0" err="1" smtClean="0"/>
                <a:t>isorepresentation</a:t>
              </a:r>
              <a:r>
                <a:rPr lang="en-US" sz="2000" dirty="0" smtClean="0"/>
                <a:t> of</a:t>
              </a:r>
              <a:endParaRPr lang="en-US" sz="2000" dirty="0"/>
            </a:p>
          </p:txBody>
        </p:sp>
        <p:graphicFrame>
          <p:nvGraphicFramePr>
            <p:cNvPr id="26630" name="Object 6"/>
            <p:cNvGraphicFramePr>
              <a:graphicFrameLocks noChangeAspect="1"/>
            </p:cNvGraphicFramePr>
            <p:nvPr/>
          </p:nvGraphicFramePr>
          <p:xfrm>
            <a:off x="3505200" y="3967350"/>
            <a:ext cx="635000" cy="381000"/>
          </p:xfrm>
          <a:graphic>
            <a:graphicData uri="http://schemas.openxmlformats.org/presentationml/2006/ole">
              <p:oleObj spid="_x0000_s26630" name="Equation" r:id="rId4" imgW="431613" imgH="253890" progId="Equation.DSMT4">
                <p:embed/>
              </p:oleObj>
            </a:graphicData>
          </a:graphic>
        </p:graphicFrame>
      </p:grpSp>
      <p:sp>
        <p:nvSpPr>
          <p:cNvPr id="266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632" name="Object 8"/>
          <p:cNvGraphicFramePr>
            <a:graphicFrameLocks noChangeAspect="1"/>
          </p:cNvGraphicFramePr>
          <p:nvPr/>
        </p:nvGraphicFramePr>
        <p:xfrm>
          <a:off x="2667000" y="3886200"/>
          <a:ext cx="3810000" cy="788276"/>
        </p:xfrm>
        <a:graphic>
          <a:graphicData uri="http://schemas.openxmlformats.org/presentationml/2006/ole">
            <p:oleObj spid="_x0000_s26632" name="Equation" r:id="rId5" imgW="2209800" imgH="457200" progId="Equation.DSMT4">
              <p:embed/>
            </p:oleObj>
          </a:graphicData>
        </a:graphic>
      </p:graphicFrame>
      <p:sp>
        <p:nvSpPr>
          <p:cNvPr id="266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634" name="Object 10"/>
          <p:cNvGraphicFramePr>
            <a:graphicFrameLocks noChangeAspect="1"/>
          </p:cNvGraphicFramePr>
          <p:nvPr/>
        </p:nvGraphicFramePr>
        <p:xfrm>
          <a:off x="1600200" y="4800600"/>
          <a:ext cx="6238876" cy="762000"/>
        </p:xfrm>
        <a:graphic>
          <a:graphicData uri="http://schemas.openxmlformats.org/presentationml/2006/ole">
            <p:oleObj spid="_x0000_s26634" name="Equation" r:id="rId6" imgW="3746500" imgH="457200" progId="Equation.DSMT4">
              <p:embed/>
            </p:oleObj>
          </a:graphicData>
        </a:graphic>
      </p:graphicFrame>
      <p:grpSp>
        <p:nvGrpSpPr>
          <p:cNvPr id="16" name="Group 11"/>
          <p:cNvGrpSpPr/>
          <p:nvPr/>
        </p:nvGrpSpPr>
        <p:grpSpPr>
          <a:xfrm>
            <a:off x="23750" y="6488017"/>
            <a:ext cx="9144000" cy="381000"/>
            <a:chOff x="0" y="6488017"/>
            <a:chExt cx="9144000" cy="381000"/>
          </a:xfrm>
        </p:grpSpPr>
        <p:grpSp>
          <p:nvGrpSpPr>
            <p:cNvPr id="17" name="Group 17"/>
            <p:cNvGrpSpPr/>
            <p:nvPr/>
          </p:nvGrpSpPr>
          <p:grpSpPr>
            <a:xfrm>
              <a:off x="0" y="6488017"/>
              <a:ext cx="9144000" cy="381000"/>
              <a:chOff x="0" y="6488017"/>
              <a:chExt cx="9144000" cy="381000"/>
            </a:xfrm>
          </p:grpSpPr>
          <p:sp>
            <p:nvSpPr>
              <p:cNvPr id="20" name="Rounded Rectangle 19"/>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75000"/>
                    </a:schemeClr>
                  </a:solidFill>
                </a:rPr>
                <a:t>Chandrakant</a:t>
              </a:r>
              <a:r>
                <a:rPr lang="en-US" sz="1600" dirty="0" smtClean="0">
                  <a:solidFill>
                    <a:schemeClr val="bg1">
                      <a:lumMod val="75000"/>
                    </a:schemeClr>
                  </a:solidFill>
                </a:rPr>
                <a:t>  S. </a:t>
              </a:r>
              <a:r>
                <a:rPr lang="en-US" sz="1600" dirty="0" err="1" smtClean="0">
                  <a:solidFill>
                    <a:schemeClr val="bg1">
                      <a:lumMod val="75000"/>
                    </a:schemeClr>
                  </a:solidFill>
                </a:rPr>
                <a:t>Burande</a:t>
              </a:r>
              <a:r>
                <a:rPr lang="en-US" sz="1600" dirty="0" smtClean="0">
                  <a:solidFill>
                    <a:schemeClr val="bg1">
                      <a:lumMod val="75000"/>
                    </a:schemeClr>
                  </a:solidFill>
                </a:rPr>
                <a:t>, VDCET, </a:t>
              </a:r>
              <a:r>
                <a:rPr lang="en-US" sz="1600" dirty="0" err="1" smtClean="0">
                  <a:solidFill>
                    <a:schemeClr val="bg1">
                      <a:lumMod val="75000"/>
                    </a:schemeClr>
                  </a:solidFill>
                </a:rPr>
                <a:t>Mouda</a:t>
              </a:r>
              <a:r>
                <a:rPr lang="en-US" sz="1600" dirty="0" smtClean="0">
                  <a:solidFill>
                    <a:schemeClr val="bg1">
                      <a:lumMod val="75000"/>
                    </a:schemeClr>
                  </a:solidFill>
                </a:rPr>
                <a:t>, India</a:t>
              </a:r>
              <a:endParaRPr lang="en-US" sz="1600" dirty="0">
                <a:solidFill>
                  <a:schemeClr val="bg1">
                    <a:lumMod val="75000"/>
                  </a:schemeClr>
                </a:solidFill>
              </a:endParaRPr>
            </a:p>
          </p:txBody>
        </p:sp>
        <p:sp>
          <p:nvSpPr>
            <p:cNvPr id="19" name="TextBox 18"/>
            <p:cNvSpPr txBox="1"/>
            <p:nvPr/>
          </p:nvSpPr>
          <p:spPr>
            <a:xfrm>
              <a:off x="1905000" y="6488668"/>
              <a:ext cx="1704569" cy="338554"/>
            </a:xfrm>
            <a:prstGeom prst="rect">
              <a:avLst/>
            </a:prstGeom>
            <a:noFill/>
          </p:spPr>
          <p:txBody>
            <a:bodyPr wrap="none" rtlCol="0">
              <a:spAutoFit/>
            </a:bodyPr>
            <a:lstStyle/>
            <a:p>
              <a:r>
                <a:rPr lang="en-US" sz="1600" dirty="0" smtClean="0">
                  <a:solidFill>
                    <a:schemeClr val="bg1">
                      <a:lumMod val="65000"/>
                    </a:schemeClr>
                  </a:solidFill>
                </a:rPr>
                <a:t>Neutron Synthesis</a:t>
              </a:r>
              <a:endParaRPr lang="en-US" sz="1600" dirty="0">
                <a:solidFill>
                  <a:schemeClr val="bg1">
                    <a:lumMod val="65000"/>
                  </a:schemeClr>
                </a:solidFill>
              </a:endParaRPr>
            </a:p>
          </p:txBody>
        </p:sp>
      </p:grpSp>
      <p:sp>
        <p:nvSpPr>
          <p:cNvPr id="32" name="Rounded Rectangle 31"/>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257800" y="228600"/>
            <a:ext cx="1590564" cy="400110"/>
          </a:xfrm>
          <a:prstGeom prst="rect">
            <a:avLst/>
          </a:prstGeom>
        </p:spPr>
        <p:txBody>
          <a:bodyPr wrap="none">
            <a:spAutoFit/>
          </a:bodyPr>
          <a:lstStyle/>
          <a:p>
            <a:r>
              <a:rPr lang="en-US" sz="2000" b="1" dirty="0" smtClean="0">
                <a:solidFill>
                  <a:schemeClr val="bg1">
                    <a:lumMod val="65000"/>
                  </a:schemeClr>
                </a:solidFill>
              </a:rPr>
              <a:t>Neutron Spin</a:t>
            </a:r>
            <a:endParaRPr lang="en-US" sz="2000" b="1" dirty="0">
              <a:solidFill>
                <a:schemeClr val="bg1">
                  <a:lumMod val="65000"/>
                </a:schemeClr>
              </a:solidFill>
            </a:endParaRPr>
          </a:p>
        </p:txBody>
      </p:sp>
      <p:sp>
        <p:nvSpPr>
          <p:cNvPr id="31" name="TextBox 30"/>
          <p:cNvSpPr txBox="1"/>
          <p:nvPr/>
        </p:nvSpPr>
        <p:spPr>
          <a:xfrm>
            <a:off x="2111602" y="152400"/>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sp>
        <p:nvSpPr>
          <p:cNvPr id="34" name="TextBox 33"/>
          <p:cNvSpPr txBox="1"/>
          <p:nvPr/>
        </p:nvSpPr>
        <p:spPr>
          <a:xfrm>
            <a:off x="152400" y="5722203"/>
            <a:ext cx="8686800" cy="830997"/>
          </a:xfrm>
          <a:prstGeom prst="rect">
            <a:avLst/>
          </a:prstGeom>
          <a:noFill/>
        </p:spPr>
        <p:txBody>
          <a:bodyPr wrap="square" rtlCol="0">
            <a:spAutoFit/>
          </a:bodyPr>
          <a:lstStyle/>
          <a:p>
            <a:pPr marL="355600" indent="-355600" algn="just"/>
            <a:r>
              <a:rPr lang="en-US" sz="1600" dirty="0" smtClean="0"/>
              <a:t>[7]  R. M. </a:t>
            </a:r>
            <a:r>
              <a:rPr lang="en-US" sz="1600" dirty="0" err="1" smtClean="0"/>
              <a:t>Santilli</a:t>
            </a:r>
            <a:r>
              <a:rPr lang="en-US" sz="1600" dirty="0" smtClean="0"/>
              <a:t>, </a:t>
            </a:r>
            <a:r>
              <a:rPr lang="en-US" sz="1600" i="1" dirty="0" smtClean="0"/>
              <a:t>Lie-admissible Approach to the </a:t>
            </a:r>
            <a:r>
              <a:rPr lang="en-US" sz="1600" i="1" dirty="0" err="1" smtClean="0"/>
              <a:t>Hadronic</a:t>
            </a:r>
            <a:r>
              <a:rPr lang="en-US" sz="1600" i="1" dirty="0" smtClean="0"/>
              <a:t> Structure, Volume I: Non-applicability of the </a:t>
            </a:r>
            <a:r>
              <a:rPr lang="en-US" sz="1600" i="1" dirty="0" err="1" smtClean="0"/>
              <a:t>Galilei</a:t>
            </a:r>
            <a:r>
              <a:rPr lang="en-US" sz="1600" i="1" dirty="0" smtClean="0"/>
              <a:t> and Einstein Relativities</a:t>
            </a:r>
            <a:r>
              <a:rPr lang="en-US" sz="1600" dirty="0" smtClean="0"/>
              <a:t> in the series Monographs in Theoretical Physics, </a:t>
            </a:r>
            <a:r>
              <a:rPr lang="en-US" sz="1600" dirty="0" err="1" smtClean="0"/>
              <a:t>Hadronic</a:t>
            </a:r>
            <a:r>
              <a:rPr lang="en-US" sz="1600" dirty="0" smtClean="0"/>
              <a:t> Press, Palm Harbor, Florida, 1978.</a:t>
            </a:r>
            <a:endParaRPr lang="en-IN" sz="1600" dirty="0"/>
          </a:p>
        </p:txBody>
      </p:sp>
      <p:cxnSp>
        <p:nvCxnSpPr>
          <p:cNvPr id="36" name="Straight Connector 35"/>
          <p:cNvCxnSpPr/>
          <p:nvPr/>
        </p:nvCxnSpPr>
        <p:spPr>
          <a:xfrm>
            <a:off x="152400" y="5715000"/>
            <a:ext cx="2667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673" name="Object 1"/>
          <p:cNvGraphicFramePr>
            <a:graphicFrameLocks noChangeAspect="1"/>
          </p:cNvGraphicFramePr>
          <p:nvPr/>
        </p:nvGraphicFramePr>
        <p:xfrm>
          <a:off x="2209800" y="1205048"/>
          <a:ext cx="4800600" cy="685800"/>
        </p:xfrm>
        <a:graphic>
          <a:graphicData uri="http://schemas.openxmlformats.org/presentationml/2006/ole">
            <p:oleObj spid="_x0000_s28673" name="Equation" r:id="rId3" imgW="3200400" imgH="457200" progId="Equation.DSMT4">
              <p:embed/>
            </p:oleObj>
          </a:graphicData>
        </a:graphic>
      </p:graphicFrame>
      <p:sp>
        <p:nvSpPr>
          <p:cNvPr id="2867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Object 2"/>
          <p:cNvGraphicFramePr>
            <a:graphicFrameLocks noChangeAspect="1"/>
          </p:cNvGraphicFramePr>
          <p:nvPr/>
        </p:nvGraphicFramePr>
        <p:xfrm>
          <a:off x="1600200" y="2002485"/>
          <a:ext cx="6160168" cy="609600"/>
        </p:xfrm>
        <a:graphic>
          <a:graphicData uri="http://schemas.openxmlformats.org/presentationml/2006/ole">
            <p:oleObj spid="_x0000_s28674" name="Equation" r:id="rId4" imgW="3657600" imgH="368300" progId="Equation.DSMT4">
              <p:embed/>
            </p:oleObj>
          </a:graphicData>
        </a:graphic>
      </p:graphicFrame>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676" name="Object 4"/>
          <p:cNvGraphicFramePr>
            <a:graphicFrameLocks noChangeAspect="1"/>
          </p:cNvGraphicFramePr>
          <p:nvPr/>
        </p:nvGraphicFramePr>
        <p:xfrm>
          <a:off x="2286000" y="2585493"/>
          <a:ext cx="5057775" cy="685800"/>
        </p:xfrm>
        <a:graphic>
          <a:graphicData uri="http://schemas.openxmlformats.org/presentationml/2006/ole">
            <p:oleObj spid="_x0000_s28676" name="Equation" r:id="rId5" imgW="2806560" imgH="380880" progId="Equation.DSMT4">
              <p:embed/>
            </p:oleObj>
          </a:graphicData>
        </a:graphic>
      </p:graphicFrame>
      <p:sp>
        <p:nvSpPr>
          <p:cNvPr id="2867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678" name="Object 6"/>
          <p:cNvGraphicFramePr>
            <a:graphicFrameLocks noChangeAspect="1"/>
          </p:cNvGraphicFramePr>
          <p:nvPr/>
        </p:nvGraphicFramePr>
        <p:xfrm>
          <a:off x="2895601" y="3200401"/>
          <a:ext cx="3886200" cy="659266"/>
        </p:xfrm>
        <a:graphic>
          <a:graphicData uri="http://schemas.openxmlformats.org/presentationml/2006/ole">
            <p:oleObj spid="_x0000_s28678" name="Equation" r:id="rId6" imgW="2133600" imgH="368300" progId="Equation.DSMT4">
              <p:embed/>
            </p:oleObj>
          </a:graphicData>
        </a:graphic>
      </p:graphicFrame>
      <p:sp>
        <p:nvSpPr>
          <p:cNvPr id="11" name="TextBox 10"/>
          <p:cNvSpPr txBox="1"/>
          <p:nvPr/>
        </p:nvSpPr>
        <p:spPr>
          <a:xfrm>
            <a:off x="685800" y="3886200"/>
            <a:ext cx="7986353" cy="400110"/>
          </a:xfrm>
          <a:prstGeom prst="rect">
            <a:avLst/>
          </a:prstGeom>
          <a:noFill/>
        </p:spPr>
        <p:txBody>
          <a:bodyPr wrap="none" rtlCol="0">
            <a:spAutoFit/>
          </a:bodyPr>
          <a:lstStyle/>
          <a:p>
            <a:r>
              <a:rPr lang="en-US" sz="2000" dirty="0" err="1" smtClean="0"/>
              <a:t>Santilli</a:t>
            </a:r>
            <a:r>
              <a:rPr lang="en-US" sz="2000" dirty="0" smtClean="0"/>
              <a:t> then computed the total angular momentum of the neutron model,</a:t>
            </a:r>
            <a:endParaRPr lang="en-US" sz="2000" dirty="0"/>
          </a:p>
        </p:txBody>
      </p:sp>
      <p:sp>
        <p:nvSpPr>
          <p:cNvPr id="286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680" name="Object 8"/>
          <p:cNvGraphicFramePr>
            <a:graphicFrameLocks noChangeAspect="1"/>
          </p:cNvGraphicFramePr>
          <p:nvPr/>
        </p:nvGraphicFramePr>
        <p:xfrm>
          <a:off x="3962400" y="4419600"/>
          <a:ext cx="1234440" cy="381000"/>
        </p:xfrm>
        <a:graphic>
          <a:graphicData uri="http://schemas.openxmlformats.org/presentationml/2006/ole">
            <p:oleObj spid="_x0000_s28680" name="Equation" r:id="rId7" imgW="774364" imgH="241195" progId="Equation.DSMT4">
              <p:embed/>
            </p:oleObj>
          </a:graphicData>
        </a:graphic>
      </p:graphicFrame>
      <p:sp>
        <p:nvSpPr>
          <p:cNvPr id="2868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682" name="Object 10"/>
          <p:cNvGraphicFramePr>
            <a:graphicFrameLocks noChangeAspect="1"/>
          </p:cNvGraphicFramePr>
          <p:nvPr/>
        </p:nvGraphicFramePr>
        <p:xfrm>
          <a:off x="2743200" y="4876800"/>
          <a:ext cx="3880184" cy="685800"/>
        </p:xfrm>
        <a:graphic>
          <a:graphicData uri="http://schemas.openxmlformats.org/presentationml/2006/ole">
            <p:oleObj spid="_x0000_s28682" name="Equation" r:id="rId8" imgW="2044700" imgH="368300" progId="Equation.DSMT4">
              <p:embed/>
            </p:oleObj>
          </a:graphicData>
        </a:graphic>
      </p:graphicFrame>
      <p:sp>
        <p:nvSpPr>
          <p:cNvPr id="2868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8" name="Group 17"/>
          <p:cNvGrpSpPr/>
          <p:nvPr/>
        </p:nvGrpSpPr>
        <p:grpSpPr>
          <a:xfrm>
            <a:off x="838200" y="5562600"/>
            <a:ext cx="6858000" cy="609600"/>
            <a:chOff x="533400" y="5257800"/>
            <a:chExt cx="6858000" cy="609600"/>
          </a:xfrm>
        </p:grpSpPr>
        <p:sp>
          <p:nvSpPr>
            <p:cNvPr id="16" name="TextBox 15"/>
            <p:cNvSpPr txBox="1"/>
            <p:nvPr/>
          </p:nvSpPr>
          <p:spPr>
            <a:xfrm>
              <a:off x="533400" y="5410200"/>
              <a:ext cx="5404941" cy="400110"/>
            </a:xfrm>
            <a:prstGeom prst="rect">
              <a:avLst/>
            </a:prstGeom>
            <a:noFill/>
          </p:spPr>
          <p:txBody>
            <a:bodyPr wrap="none" rtlCol="0">
              <a:spAutoFit/>
            </a:bodyPr>
            <a:lstStyle/>
            <a:p>
              <a:r>
                <a:rPr lang="en-US" sz="2000" dirty="0" smtClean="0"/>
                <a:t>resulting in the values anticipated above,  namely:</a:t>
              </a:r>
            </a:p>
          </p:txBody>
        </p:sp>
        <p:graphicFrame>
          <p:nvGraphicFramePr>
            <p:cNvPr id="28684" name="Object 12"/>
            <p:cNvGraphicFramePr>
              <a:graphicFrameLocks noChangeAspect="1"/>
            </p:cNvGraphicFramePr>
            <p:nvPr/>
          </p:nvGraphicFramePr>
          <p:xfrm>
            <a:off x="5995737" y="5257800"/>
            <a:ext cx="1395663" cy="609600"/>
          </p:xfrm>
          <a:graphic>
            <a:graphicData uri="http://schemas.openxmlformats.org/presentationml/2006/ole">
              <p:oleObj spid="_x0000_s28684" name="Equation" r:id="rId9" imgW="825500" imgH="368300" progId="Equation.DSMT4">
                <p:embed/>
              </p:oleObj>
            </a:graphicData>
          </a:graphic>
        </p:graphicFrame>
      </p:grpSp>
      <p:grpSp>
        <p:nvGrpSpPr>
          <p:cNvPr id="21" name="Group 11"/>
          <p:cNvGrpSpPr/>
          <p:nvPr/>
        </p:nvGrpSpPr>
        <p:grpSpPr>
          <a:xfrm>
            <a:off x="0" y="6488017"/>
            <a:ext cx="9144000" cy="381000"/>
            <a:chOff x="0" y="6488017"/>
            <a:chExt cx="9144000" cy="381000"/>
          </a:xfrm>
        </p:grpSpPr>
        <p:grpSp>
          <p:nvGrpSpPr>
            <p:cNvPr id="22" name="Group 17"/>
            <p:cNvGrpSpPr/>
            <p:nvPr/>
          </p:nvGrpSpPr>
          <p:grpSpPr>
            <a:xfrm>
              <a:off x="0" y="6488017"/>
              <a:ext cx="9144000" cy="381000"/>
              <a:chOff x="0" y="6488017"/>
              <a:chExt cx="9144000" cy="381000"/>
            </a:xfrm>
          </p:grpSpPr>
          <p:sp>
            <p:nvSpPr>
              <p:cNvPr id="25" name="Rounded Rectangle 24"/>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75000"/>
                    </a:schemeClr>
                  </a:solidFill>
                </a:rPr>
                <a:t>Chandrakant</a:t>
              </a:r>
              <a:r>
                <a:rPr lang="en-US" sz="1600" dirty="0" smtClean="0">
                  <a:solidFill>
                    <a:schemeClr val="bg1">
                      <a:lumMod val="75000"/>
                    </a:schemeClr>
                  </a:solidFill>
                </a:rPr>
                <a:t>  S. </a:t>
              </a:r>
              <a:r>
                <a:rPr lang="en-US" sz="1600" dirty="0" err="1" smtClean="0">
                  <a:solidFill>
                    <a:schemeClr val="bg1">
                      <a:lumMod val="75000"/>
                    </a:schemeClr>
                  </a:solidFill>
                </a:rPr>
                <a:t>Burande</a:t>
              </a:r>
              <a:r>
                <a:rPr lang="en-US" sz="1600" dirty="0" smtClean="0">
                  <a:solidFill>
                    <a:schemeClr val="bg1">
                      <a:lumMod val="75000"/>
                    </a:schemeClr>
                  </a:solidFill>
                </a:rPr>
                <a:t>, VDCET, </a:t>
              </a:r>
              <a:r>
                <a:rPr lang="en-US" sz="1600" dirty="0" err="1" smtClean="0">
                  <a:solidFill>
                    <a:schemeClr val="bg1">
                      <a:lumMod val="75000"/>
                    </a:schemeClr>
                  </a:solidFill>
                </a:rPr>
                <a:t>Mouda</a:t>
              </a:r>
              <a:r>
                <a:rPr lang="en-US" sz="1600" dirty="0" smtClean="0">
                  <a:solidFill>
                    <a:schemeClr val="bg1">
                      <a:lumMod val="75000"/>
                    </a:schemeClr>
                  </a:solidFill>
                </a:rPr>
                <a:t>, India</a:t>
              </a:r>
              <a:endParaRPr lang="en-US" sz="1600" dirty="0">
                <a:solidFill>
                  <a:schemeClr val="bg1">
                    <a:lumMod val="75000"/>
                  </a:schemeClr>
                </a:solidFill>
              </a:endParaRPr>
            </a:p>
          </p:txBody>
        </p:sp>
        <p:sp>
          <p:nvSpPr>
            <p:cNvPr id="24" name="TextBox 23"/>
            <p:cNvSpPr txBox="1"/>
            <p:nvPr/>
          </p:nvSpPr>
          <p:spPr>
            <a:xfrm>
              <a:off x="1905000" y="6488668"/>
              <a:ext cx="1872500" cy="338554"/>
            </a:xfrm>
            <a:prstGeom prst="rect">
              <a:avLst/>
            </a:prstGeom>
            <a:noFill/>
          </p:spPr>
          <p:txBody>
            <a:bodyPr wrap="none" rtlCol="0">
              <a:spAutoFit/>
            </a:bodyPr>
            <a:lstStyle/>
            <a:p>
              <a:r>
                <a:rPr lang="en-US" sz="1600" dirty="0" err="1" smtClean="0">
                  <a:solidFill>
                    <a:schemeClr val="bg1">
                      <a:lumMod val="75000"/>
                    </a:schemeClr>
                  </a:solidFill>
                </a:rPr>
                <a:t>Hadronic</a:t>
              </a:r>
              <a:r>
                <a:rPr lang="en-US" sz="1600" dirty="0" smtClean="0">
                  <a:solidFill>
                    <a:schemeClr val="bg1">
                      <a:lumMod val="75000"/>
                    </a:schemeClr>
                  </a:solidFill>
                </a:rPr>
                <a:t> Mechanics</a:t>
              </a:r>
              <a:endParaRPr lang="en-US" sz="1600" dirty="0">
                <a:solidFill>
                  <a:schemeClr val="bg1">
                    <a:lumMod val="75000"/>
                  </a:schemeClr>
                </a:solidFill>
              </a:endParaRPr>
            </a:p>
          </p:txBody>
        </p:sp>
      </p:grpSp>
      <p:grpSp>
        <p:nvGrpSpPr>
          <p:cNvPr id="32" name="Group 31"/>
          <p:cNvGrpSpPr/>
          <p:nvPr/>
        </p:nvGrpSpPr>
        <p:grpSpPr>
          <a:xfrm>
            <a:off x="0" y="0"/>
            <a:ext cx="9144000" cy="838200"/>
            <a:chOff x="0" y="0"/>
            <a:chExt cx="9144000" cy="838200"/>
          </a:xfrm>
        </p:grpSpPr>
        <p:grpSp>
          <p:nvGrpSpPr>
            <p:cNvPr id="33" name="Group 9"/>
            <p:cNvGrpSpPr/>
            <p:nvPr/>
          </p:nvGrpSpPr>
          <p:grpSpPr>
            <a:xfrm>
              <a:off x="0"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p:grpSpPr>
          <p:sp>
            <p:nvSpPr>
              <p:cNvPr id="36" name="Rounded Rectangle 35"/>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p:cNvSpPr/>
            <p:nvPr/>
          </p:nvSpPr>
          <p:spPr>
            <a:xfrm>
              <a:off x="5257800" y="228600"/>
              <a:ext cx="1590564" cy="400110"/>
            </a:xfrm>
            <a:prstGeom prst="rect">
              <a:avLst/>
            </a:prstGeom>
          </p:spPr>
          <p:txBody>
            <a:bodyPr wrap="none">
              <a:spAutoFit/>
            </a:bodyPr>
            <a:lstStyle/>
            <a:p>
              <a:r>
                <a:rPr lang="en-US" sz="2000" b="1" dirty="0" smtClean="0">
                  <a:solidFill>
                    <a:schemeClr val="bg1">
                      <a:lumMod val="65000"/>
                    </a:schemeClr>
                  </a:solidFill>
                </a:rPr>
                <a:t>Neutron Spin</a:t>
              </a:r>
              <a:endParaRPr lang="en-US" sz="2000" b="1" dirty="0">
                <a:solidFill>
                  <a:schemeClr val="bg1">
                    <a:lumMod val="65000"/>
                  </a:schemeClr>
                </a:solidFill>
              </a:endParaRPr>
            </a:p>
          </p:txBody>
        </p:sp>
        <p:sp>
          <p:nvSpPr>
            <p:cNvPr id="35" name="TextBox 34"/>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914400"/>
            <a:ext cx="8153400" cy="1938992"/>
          </a:xfrm>
          <a:prstGeom prst="rect">
            <a:avLst/>
          </a:prstGeom>
          <a:noFill/>
        </p:spPr>
        <p:txBody>
          <a:bodyPr wrap="square" rtlCol="0">
            <a:spAutoFit/>
          </a:bodyPr>
          <a:lstStyle/>
          <a:p>
            <a:pPr algn="just"/>
            <a:r>
              <a:rPr lang="en-US" sz="2000" dirty="0" smtClean="0"/>
              <a:t>The quantum representation of the anomalous magnetic moment of the neutron,  is impossible from known magnetic moments of proton,  and electron,  because quantum mechanics does not admit an orbital motion of the electron inside the proton. By contrast when the </a:t>
            </a:r>
            <a:r>
              <a:rPr lang="en-US" sz="2000" dirty="0" err="1" smtClean="0"/>
              <a:t>hadronic</a:t>
            </a:r>
            <a:r>
              <a:rPr lang="en-US" sz="2000" dirty="0" smtClean="0"/>
              <a:t> orbital motion is admitted, the magnetic moment of the neutron is generated by the following three contributions, </a:t>
            </a:r>
            <a:endParaRPr lang="en-US" sz="2000" dirty="0"/>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21" name="Object 1"/>
          <p:cNvGraphicFramePr>
            <a:graphicFrameLocks noChangeAspect="1"/>
          </p:cNvGraphicFramePr>
          <p:nvPr/>
        </p:nvGraphicFramePr>
        <p:xfrm>
          <a:off x="3048000" y="2971800"/>
          <a:ext cx="2819399" cy="500813"/>
        </p:xfrm>
        <a:graphic>
          <a:graphicData uri="http://schemas.openxmlformats.org/presentationml/2006/ole">
            <p:oleObj spid="_x0000_s30721" name="Equation" r:id="rId3" imgW="1447172" imgH="253890" progId="Equation.DSMT4">
              <p:embed/>
            </p:oleObj>
          </a:graphicData>
        </a:graphic>
      </p:graphicFrame>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23" name="Object 3"/>
          <p:cNvGraphicFramePr>
            <a:graphicFrameLocks noChangeAspect="1"/>
          </p:cNvGraphicFramePr>
          <p:nvPr/>
        </p:nvGraphicFramePr>
        <p:xfrm>
          <a:off x="1371600" y="3505200"/>
          <a:ext cx="6257925" cy="792163"/>
        </p:xfrm>
        <a:graphic>
          <a:graphicData uri="http://schemas.openxmlformats.org/presentationml/2006/ole">
            <p:oleObj spid="_x0000_s30723" name="Equation" r:id="rId4" imgW="3314700" imgH="419100" progId="Equation.DSMT4">
              <p:embed/>
            </p:oleObj>
          </a:graphicData>
        </a:graphic>
      </p:graphicFrame>
      <p:sp>
        <p:nvSpPr>
          <p:cNvPr id="11" name="TextBox 10"/>
          <p:cNvSpPr txBox="1"/>
          <p:nvPr/>
        </p:nvSpPr>
        <p:spPr>
          <a:xfrm>
            <a:off x="457200" y="4419600"/>
            <a:ext cx="6029471" cy="400110"/>
          </a:xfrm>
          <a:prstGeom prst="rect">
            <a:avLst/>
          </a:prstGeom>
          <a:noFill/>
        </p:spPr>
        <p:txBody>
          <a:bodyPr wrap="none" rtlCol="0">
            <a:spAutoFit/>
          </a:bodyPr>
          <a:lstStyle/>
          <a:p>
            <a:r>
              <a:rPr lang="en-US" sz="2000" dirty="0" smtClean="0"/>
              <a:t>From above equations, </a:t>
            </a:r>
            <a:r>
              <a:rPr lang="en-US" sz="2000" dirty="0" err="1" smtClean="0"/>
              <a:t>Santilli</a:t>
            </a:r>
            <a:r>
              <a:rPr lang="en-US" sz="2000" dirty="0" smtClean="0"/>
              <a:t> derived the desired value</a:t>
            </a:r>
          </a:p>
        </p:txBody>
      </p:sp>
      <p:sp>
        <p:nvSpPr>
          <p:cNvPr id="3072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26" name="Object 6"/>
          <p:cNvGraphicFramePr>
            <a:graphicFrameLocks noChangeAspect="1"/>
          </p:cNvGraphicFramePr>
          <p:nvPr/>
        </p:nvGraphicFramePr>
        <p:xfrm>
          <a:off x="2362200" y="4876800"/>
          <a:ext cx="5112327" cy="720969"/>
        </p:xfrm>
        <a:graphic>
          <a:graphicData uri="http://schemas.openxmlformats.org/presentationml/2006/ole">
            <p:oleObj spid="_x0000_s30726" name="Equation" r:id="rId5" imgW="2971800" imgH="419100" progId="Equation.DSMT4">
              <p:embed/>
            </p:oleObj>
          </a:graphicData>
        </a:graphic>
      </p:graphicFrame>
      <p:sp>
        <p:nvSpPr>
          <p:cNvPr id="3072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28" name="Object 8"/>
          <p:cNvGraphicFramePr>
            <a:graphicFrameLocks noChangeAspect="1"/>
          </p:cNvGraphicFramePr>
          <p:nvPr/>
        </p:nvGraphicFramePr>
        <p:xfrm>
          <a:off x="3200400" y="5638800"/>
          <a:ext cx="2895600" cy="519723"/>
        </p:xfrm>
        <a:graphic>
          <a:graphicData uri="http://schemas.openxmlformats.org/presentationml/2006/ole">
            <p:oleObj spid="_x0000_s30728" name="Equation" r:id="rId6" imgW="1485255" imgH="266584" progId="Equation.DSMT4">
              <p:embed/>
            </p:oleObj>
          </a:graphicData>
        </a:graphic>
      </p:graphicFrame>
      <p:grpSp>
        <p:nvGrpSpPr>
          <p:cNvPr id="15" name="Group 11"/>
          <p:cNvGrpSpPr/>
          <p:nvPr/>
        </p:nvGrpSpPr>
        <p:grpSpPr>
          <a:xfrm>
            <a:off x="0" y="6488017"/>
            <a:ext cx="9144000" cy="381000"/>
            <a:chOff x="0" y="6488017"/>
            <a:chExt cx="9144000" cy="381000"/>
          </a:xfrm>
        </p:grpSpPr>
        <p:grpSp>
          <p:nvGrpSpPr>
            <p:cNvPr id="16" name="Group 17"/>
            <p:cNvGrpSpPr/>
            <p:nvPr/>
          </p:nvGrpSpPr>
          <p:grpSpPr>
            <a:xfrm>
              <a:off x="0" y="6488017"/>
              <a:ext cx="9144000" cy="381000"/>
              <a:chOff x="0" y="6488017"/>
              <a:chExt cx="9144000" cy="381000"/>
            </a:xfrm>
          </p:grpSpPr>
          <p:sp>
            <p:nvSpPr>
              <p:cNvPr id="19" name="Rounded Rectangle 18"/>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75000"/>
                    </a:schemeClr>
                  </a:solidFill>
                </a:rPr>
                <a:t>Chandrakant</a:t>
              </a:r>
              <a:r>
                <a:rPr lang="en-US" sz="1600" dirty="0" smtClean="0">
                  <a:solidFill>
                    <a:schemeClr val="bg1">
                      <a:lumMod val="75000"/>
                    </a:schemeClr>
                  </a:solidFill>
                </a:rPr>
                <a:t>  S. </a:t>
              </a:r>
              <a:r>
                <a:rPr lang="en-US" sz="1600" dirty="0" err="1" smtClean="0">
                  <a:solidFill>
                    <a:schemeClr val="bg1">
                      <a:lumMod val="75000"/>
                    </a:schemeClr>
                  </a:solidFill>
                </a:rPr>
                <a:t>Burande</a:t>
              </a:r>
              <a:r>
                <a:rPr lang="en-US" sz="1600" dirty="0" smtClean="0">
                  <a:solidFill>
                    <a:schemeClr val="bg1">
                      <a:lumMod val="75000"/>
                    </a:schemeClr>
                  </a:solidFill>
                </a:rPr>
                <a:t>, VDCET, </a:t>
              </a:r>
              <a:r>
                <a:rPr lang="en-US" sz="1600" dirty="0" err="1" smtClean="0">
                  <a:solidFill>
                    <a:schemeClr val="bg1">
                      <a:lumMod val="75000"/>
                    </a:schemeClr>
                  </a:solidFill>
                </a:rPr>
                <a:t>Mouda</a:t>
              </a:r>
              <a:r>
                <a:rPr lang="en-US" sz="1600" dirty="0" smtClean="0">
                  <a:solidFill>
                    <a:schemeClr val="bg1">
                      <a:lumMod val="75000"/>
                    </a:schemeClr>
                  </a:solidFill>
                </a:rPr>
                <a:t>, India</a:t>
              </a:r>
              <a:endParaRPr lang="en-US" sz="1600" dirty="0">
                <a:solidFill>
                  <a:schemeClr val="bg1">
                    <a:lumMod val="75000"/>
                  </a:schemeClr>
                </a:solidFill>
              </a:endParaRPr>
            </a:p>
          </p:txBody>
        </p:sp>
        <p:sp>
          <p:nvSpPr>
            <p:cNvPr id="18" name="TextBox 17"/>
            <p:cNvSpPr txBox="1"/>
            <p:nvPr/>
          </p:nvSpPr>
          <p:spPr>
            <a:xfrm>
              <a:off x="1905000" y="6488668"/>
              <a:ext cx="1872500" cy="338554"/>
            </a:xfrm>
            <a:prstGeom prst="rect">
              <a:avLst/>
            </a:prstGeom>
            <a:noFill/>
          </p:spPr>
          <p:txBody>
            <a:bodyPr wrap="none" rtlCol="0">
              <a:spAutoFit/>
            </a:bodyPr>
            <a:lstStyle/>
            <a:p>
              <a:r>
                <a:rPr lang="en-US" sz="1600" dirty="0" err="1" smtClean="0">
                  <a:solidFill>
                    <a:schemeClr val="bg1">
                      <a:lumMod val="75000"/>
                    </a:schemeClr>
                  </a:solidFill>
                </a:rPr>
                <a:t>Hadronic</a:t>
              </a:r>
              <a:r>
                <a:rPr lang="en-US" sz="1600" dirty="0" smtClean="0">
                  <a:solidFill>
                    <a:schemeClr val="bg1">
                      <a:lumMod val="75000"/>
                    </a:schemeClr>
                  </a:solidFill>
                </a:rPr>
                <a:t> Mechanics</a:t>
              </a:r>
              <a:endParaRPr lang="en-US" sz="1600" dirty="0">
                <a:solidFill>
                  <a:schemeClr val="bg1">
                    <a:lumMod val="75000"/>
                  </a:schemeClr>
                </a:solidFill>
              </a:endParaRPr>
            </a:p>
          </p:txBody>
        </p:sp>
      </p:grpSp>
      <p:sp>
        <p:nvSpPr>
          <p:cNvPr id="4" name="TextBox 3"/>
          <p:cNvSpPr txBox="1"/>
          <p:nvPr/>
        </p:nvSpPr>
        <p:spPr>
          <a:xfrm>
            <a:off x="1219200" y="304800"/>
            <a:ext cx="3217419" cy="369332"/>
          </a:xfrm>
          <a:prstGeom prst="rect">
            <a:avLst/>
          </a:prstGeom>
          <a:noFill/>
        </p:spPr>
        <p:txBody>
          <a:bodyPr wrap="none" rtlCol="0">
            <a:spAutoFit/>
          </a:bodyPr>
          <a:lstStyle/>
          <a:p>
            <a:r>
              <a:rPr lang="en-US" b="1" dirty="0" smtClean="0">
                <a:solidFill>
                  <a:schemeClr val="bg1"/>
                </a:solidFill>
              </a:rPr>
              <a:t>The Neutron Magnetic Moment</a:t>
            </a:r>
            <a:endParaRPr lang="en-US" dirty="0" smtClean="0">
              <a:solidFill>
                <a:schemeClr val="bg1"/>
              </a:solidFill>
            </a:endParaRPr>
          </a:p>
        </p:txBody>
      </p:sp>
      <p:grpSp>
        <p:nvGrpSpPr>
          <p:cNvPr id="27" name="Group 9"/>
          <p:cNvGrpSpPr/>
          <p:nvPr/>
        </p:nvGrpSpPr>
        <p:grpSpPr>
          <a:xfrm>
            <a:off x="0"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p:grpSpPr>
        <p:sp>
          <p:nvSpPr>
            <p:cNvPr id="30" name="Rounded Rectangle 29"/>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p:nvSpPr>
        <p:spPr>
          <a:xfrm>
            <a:off x="5257800" y="228600"/>
            <a:ext cx="1590564" cy="400110"/>
          </a:xfrm>
          <a:prstGeom prst="rect">
            <a:avLst/>
          </a:prstGeom>
        </p:spPr>
        <p:txBody>
          <a:bodyPr wrap="none">
            <a:spAutoFit/>
          </a:bodyPr>
          <a:lstStyle/>
          <a:p>
            <a:r>
              <a:rPr lang="en-US" sz="2000" b="1" dirty="0" smtClean="0">
                <a:solidFill>
                  <a:schemeClr val="bg1">
                    <a:lumMod val="65000"/>
                  </a:schemeClr>
                </a:solidFill>
              </a:rPr>
              <a:t>Neutron Spin</a:t>
            </a:r>
            <a:endParaRPr lang="en-US" sz="2000" b="1" dirty="0">
              <a:solidFill>
                <a:schemeClr val="bg1">
                  <a:lumMod val="65000"/>
                </a:schemeClr>
              </a:solidFill>
            </a:endParaRPr>
          </a:p>
        </p:txBody>
      </p:sp>
      <p:sp>
        <p:nvSpPr>
          <p:cNvPr id="29" name="TextBox 28"/>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6400" y="1219200"/>
            <a:ext cx="5791200" cy="769441"/>
          </a:xfrm>
          <a:prstGeom prst="rect">
            <a:avLst/>
          </a:prstGeom>
          <a:gradFill flip="none" rotWithShape="1">
            <a:gsLst>
              <a:gs pos="43000">
                <a:schemeClr val="accent6">
                  <a:alpha val="56000"/>
                </a:schemeClr>
              </a:gs>
              <a:gs pos="50000">
                <a:schemeClr val="accent1">
                  <a:tint val="44500"/>
                  <a:satMod val="160000"/>
                </a:schemeClr>
              </a:gs>
              <a:gs pos="100000">
                <a:schemeClr val="accent1">
                  <a:tint val="23500"/>
                  <a:satMod val="160000"/>
                </a:schemeClr>
              </a:gs>
            </a:gsLst>
            <a:lin ang="2700000" scaled="1"/>
            <a:tileRect/>
          </a:gradFill>
        </p:spPr>
        <p:txBody>
          <a:bodyPr wrap="square" rtlCol="0">
            <a:spAutoFit/>
          </a:bodyPr>
          <a:lstStyle/>
          <a:p>
            <a:pPr algn="ctr"/>
            <a:r>
              <a:rPr lang="en-US" sz="2200" b="1" dirty="0" smtClean="0"/>
              <a:t>Experimental Verification of </a:t>
            </a:r>
          </a:p>
          <a:p>
            <a:pPr algn="ctr"/>
            <a:r>
              <a:rPr lang="en-US" sz="2200" b="1" dirty="0" smtClean="0"/>
              <a:t>the Rutherford-</a:t>
            </a:r>
            <a:r>
              <a:rPr lang="en-US" sz="2200" b="1" dirty="0" err="1" smtClean="0"/>
              <a:t>Santilli</a:t>
            </a:r>
            <a:r>
              <a:rPr lang="en-US" sz="2200" b="1" dirty="0" smtClean="0"/>
              <a:t> Neutron Model </a:t>
            </a:r>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2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11"/>
          <p:cNvGrpSpPr/>
          <p:nvPr/>
        </p:nvGrpSpPr>
        <p:grpSpPr>
          <a:xfrm>
            <a:off x="0" y="6488017"/>
            <a:ext cx="9144000" cy="381000"/>
            <a:chOff x="0" y="6488017"/>
            <a:chExt cx="9144000" cy="381000"/>
          </a:xfrm>
        </p:grpSpPr>
        <p:grpSp>
          <p:nvGrpSpPr>
            <p:cNvPr id="3" name="Group 17"/>
            <p:cNvGrpSpPr/>
            <p:nvPr/>
          </p:nvGrpSpPr>
          <p:grpSpPr>
            <a:xfrm>
              <a:off x="0" y="6488017"/>
              <a:ext cx="9144000" cy="381000"/>
              <a:chOff x="0" y="6488017"/>
              <a:chExt cx="9144000" cy="381000"/>
            </a:xfrm>
          </p:grpSpPr>
          <p:sp>
            <p:nvSpPr>
              <p:cNvPr id="19" name="Rounded Rectangle 18"/>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75000"/>
                    </a:schemeClr>
                  </a:solidFill>
                </a:rPr>
                <a:t>Chandrakant</a:t>
              </a:r>
              <a:r>
                <a:rPr lang="en-US" sz="1600" dirty="0" smtClean="0">
                  <a:solidFill>
                    <a:schemeClr val="bg1">
                      <a:lumMod val="75000"/>
                    </a:schemeClr>
                  </a:solidFill>
                </a:rPr>
                <a:t>  S. </a:t>
              </a:r>
              <a:r>
                <a:rPr lang="en-US" sz="1600" dirty="0" err="1" smtClean="0">
                  <a:solidFill>
                    <a:schemeClr val="bg1">
                      <a:lumMod val="75000"/>
                    </a:schemeClr>
                  </a:solidFill>
                </a:rPr>
                <a:t>Burande</a:t>
              </a:r>
              <a:r>
                <a:rPr lang="en-US" sz="1600" dirty="0" smtClean="0">
                  <a:solidFill>
                    <a:schemeClr val="bg1">
                      <a:lumMod val="75000"/>
                    </a:schemeClr>
                  </a:solidFill>
                </a:rPr>
                <a:t>, VDCET, </a:t>
              </a:r>
              <a:r>
                <a:rPr lang="en-US" sz="1600" dirty="0" err="1" smtClean="0">
                  <a:solidFill>
                    <a:schemeClr val="bg1">
                      <a:lumMod val="75000"/>
                    </a:schemeClr>
                  </a:solidFill>
                </a:rPr>
                <a:t>Mouda</a:t>
              </a:r>
              <a:r>
                <a:rPr lang="en-US" sz="1600" dirty="0" smtClean="0">
                  <a:solidFill>
                    <a:schemeClr val="bg1">
                      <a:lumMod val="75000"/>
                    </a:schemeClr>
                  </a:solidFill>
                </a:rPr>
                <a:t>, India</a:t>
              </a:r>
              <a:endParaRPr lang="en-US" sz="1600" dirty="0">
                <a:solidFill>
                  <a:schemeClr val="bg1">
                    <a:lumMod val="75000"/>
                  </a:schemeClr>
                </a:solidFill>
              </a:endParaRPr>
            </a:p>
          </p:txBody>
        </p:sp>
        <p:sp>
          <p:nvSpPr>
            <p:cNvPr id="18" name="TextBox 17"/>
            <p:cNvSpPr txBox="1"/>
            <p:nvPr/>
          </p:nvSpPr>
          <p:spPr>
            <a:xfrm>
              <a:off x="1905000" y="6488668"/>
              <a:ext cx="1872500" cy="338554"/>
            </a:xfrm>
            <a:prstGeom prst="rect">
              <a:avLst/>
            </a:prstGeom>
            <a:noFill/>
          </p:spPr>
          <p:txBody>
            <a:bodyPr wrap="none" rtlCol="0">
              <a:spAutoFit/>
            </a:bodyPr>
            <a:lstStyle/>
            <a:p>
              <a:r>
                <a:rPr lang="en-US" sz="1600" dirty="0" err="1" smtClean="0">
                  <a:solidFill>
                    <a:schemeClr val="bg1">
                      <a:lumMod val="75000"/>
                    </a:schemeClr>
                  </a:solidFill>
                </a:rPr>
                <a:t>Hadronic</a:t>
              </a:r>
              <a:r>
                <a:rPr lang="en-US" sz="1600" dirty="0" smtClean="0">
                  <a:solidFill>
                    <a:schemeClr val="bg1">
                      <a:lumMod val="75000"/>
                    </a:schemeClr>
                  </a:solidFill>
                </a:rPr>
                <a:t> Mechanics</a:t>
              </a:r>
              <a:endParaRPr lang="en-US" sz="1600" dirty="0">
                <a:solidFill>
                  <a:schemeClr val="bg1">
                    <a:lumMod val="75000"/>
                  </a:schemeClr>
                </a:solidFill>
              </a:endParaRPr>
            </a:p>
          </p:txBody>
        </p:sp>
      </p:grpSp>
      <p:sp>
        <p:nvSpPr>
          <p:cNvPr id="4" name="TextBox 3"/>
          <p:cNvSpPr txBox="1"/>
          <p:nvPr/>
        </p:nvSpPr>
        <p:spPr>
          <a:xfrm>
            <a:off x="1219200" y="304800"/>
            <a:ext cx="3217419" cy="369332"/>
          </a:xfrm>
          <a:prstGeom prst="rect">
            <a:avLst/>
          </a:prstGeom>
          <a:noFill/>
        </p:spPr>
        <p:txBody>
          <a:bodyPr wrap="none" rtlCol="0">
            <a:spAutoFit/>
          </a:bodyPr>
          <a:lstStyle/>
          <a:p>
            <a:r>
              <a:rPr lang="en-US" b="1" dirty="0" smtClean="0">
                <a:solidFill>
                  <a:schemeClr val="bg1"/>
                </a:solidFill>
              </a:rPr>
              <a:t>The Neutron Magnetic Moment</a:t>
            </a:r>
            <a:endParaRPr lang="en-US" dirty="0" smtClean="0">
              <a:solidFill>
                <a:schemeClr val="bg1"/>
              </a:solidFill>
            </a:endParaRPr>
          </a:p>
        </p:txBody>
      </p:sp>
      <p:grpSp>
        <p:nvGrpSpPr>
          <p:cNvPr id="6" name="Group 9"/>
          <p:cNvGrpSpPr/>
          <p:nvPr/>
        </p:nvGrpSpPr>
        <p:grpSpPr>
          <a:xfrm>
            <a:off x="0"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p:grpSpPr>
        <p:sp>
          <p:nvSpPr>
            <p:cNvPr id="30" name="Rounded Rectangle 29"/>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grpSp>
        <p:nvGrpSpPr>
          <p:cNvPr id="38" name="Group 37"/>
          <p:cNvGrpSpPr/>
          <p:nvPr/>
        </p:nvGrpSpPr>
        <p:grpSpPr>
          <a:xfrm>
            <a:off x="0" y="2357250"/>
            <a:ext cx="6553200" cy="438912"/>
            <a:chOff x="0" y="2357250"/>
            <a:chExt cx="6553200" cy="438912"/>
          </a:xfrm>
        </p:grpSpPr>
        <p:sp>
          <p:nvSpPr>
            <p:cNvPr id="24" name="Round Single Corner Rectangle 23"/>
            <p:cNvSpPr/>
            <p:nvPr/>
          </p:nvSpPr>
          <p:spPr>
            <a:xfrm>
              <a:off x="0" y="2357250"/>
              <a:ext cx="6553200" cy="438912"/>
            </a:xfrm>
            <a:prstGeom prst="round1Rect">
              <a:avLst>
                <a:gd name="adj" fmla="val 50000"/>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40242" y="2362200"/>
              <a:ext cx="5481309" cy="400110"/>
            </a:xfrm>
            <a:prstGeom prst="rect">
              <a:avLst/>
            </a:prstGeom>
            <a:noFill/>
          </p:spPr>
          <p:txBody>
            <a:bodyPr wrap="none">
              <a:spAutoFit/>
            </a:bodyPr>
            <a:lstStyle/>
            <a:p>
              <a:r>
                <a:rPr lang="en-US" sz="2000" dirty="0" smtClean="0">
                  <a:solidFill>
                    <a:schemeClr val="bg1"/>
                  </a:solidFill>
                </a:rPr>
                <a:t>Don </a:t>
              </a:r>
              <a:r>
                <a:rPr lang="en-US" sz="2000" dirty="0" err="1" smtClean="0">
                  <a:solidFill>
                    <a:schemeClr val="bg1"/>
                  </a:solidFill>
                </a:rPr>
                <a:t>Borghi’s</a:t>
              </a:r>
              <a:r>
                <a:rPr lang="en-US" sz="2000" dirty="0" smtClean="0">
                  <a:solidFill>
                    <a:schemeClr val="bg1"/>
                  </a:solidFill>
                </a:rPr>
                <a:t> experiment on synthesis of neutrons</a:t>
              </a:r>
            </a:p>
          </p:txBody>
        </p:sp>
      </p:grpSp>
      <p:sp>
        <p:nvSpPr>
          <p:cNvPr id="26" name="Round Single Corner Rectangle 25"/>
          <p:cNvSpPr/>
          <p:nvPr/>
        </p:nvSpPr>
        <p:spPr>
          <a:xfrm>
            <a:off x="0" y="3041075"/>
            <a:ext cx="6553200" cy="438912"/>
          </a:xfrm>
          <a:prstGeom prst="round1Rect">
            <a:avLst>
              <a:gd name="adj" fmla="val 50000"/>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40242" y="3034150"/>
            <a:ext cx="5272021" cy="400110"/>
          </a:xfrm>
          <a:prstGeom prst="rect">
            <a:avLst/>
          </a:prstGeom>
          <a:noFill/>
        </p:spPr>
        <p:txBody>
          <a:bodyPr wrap="none">
            <a:spAutoFit/>
          </a:bodyPr>
          <a:lstStyle/>
          <a:p>
            <a:r>
              <a:rPr lang="en-US" sz="2000" dirty="0" err="1" smtClean="0">
                <a:solidFill>
                  <a:schemeClr val="bg1"/>
                </a:solidFill>
              </a:rPr>
              <a:t>Santilli</a:t>
            </a:r>
            <a:r>
              <a:rPr lang="en-US" sz="2000" dirty="0" smtClean="0">
                <a:solidFill>
                  <a:schemeClr val="bg1"/>
                </a:solidFill>
              </a:rPr>
              <a:t> experiment on the synthesis of neutrons</a:t>
            </a:r>
          </a:p>
        </p:txBody>
      </p:sp>
      <p:cxnSp>
        <p:nvCxnSpPr>
          <p:cNvPr id="42" name="Straight Connector 41"/>
          <p:cNvCxnSpPr/>
          <p:nvPr/>
        </p:nvCxnSpPr>
        <p:spPr>
          <a:xfrm>
            <a:off x="-9900" y="2819400"/>
            <a:ext cx="6629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3505200"/>
            <a:ext cx="6629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0" y="3800100"/>
            <a:ext cx="6629400" cy="467100"/>
            <a:chOff x="0" y="3723900"/>
            <a:chExt cx="6629400" cy="467100"/>
          </a:xfrm>
        </p:grpSpPr>
        <p:sp>
          <p:nvSpPr>
            <p:cNvPr id="32" name="Round Single Corner Rectangle 31"/>
            <p:cNvSpPr/>
            <p:nvPr/>
          </p:nvSpPr>
          <p:spPr>
            <a:xfrm>
              <a:off x="0" y="3723900"/>
              <a:ext cx="6553200" cy="438912"/>
            </a:xfrm>
            <a:prstGeom prst="round1Rect">
              <a:avLst>
                <a:gd name="adj" fmla="val 50000"/>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40242" y="3728850"/>
              <a:ext cx="3431389" cy="400110"/>
            </a:xfrm>
            <a:prstGeom prst="rect">
              <a:avLst/>
            </a:prstGeom>
            <a:noFill/>
          </p:spPr>
          <p:txBody>
            <a:bodyPr wrap="none">
              <a:spAutoFit/>
            </a:bodyPr>
            <a:lstStyle/>
            <a:p>
              <a:r>
                <a:rPr lang="en-US" sz="2000" dirty="0" err="1" smtClean="0">
                  <a:solidFill>
                    <a:schemeClr val="bg1"/>
                  </a:solidFill>
                </a:rPr>
                <a:t>Santilli’s</a:t>
              </a:r>
              <a:r>
                <a:rPr lang="en-US" sz="2000" dirty="0" smtClean="0">
                  <a:solidFill>
                    <a:schemeClr val="bg1"/>
                  </a:solidFill>
                </a:rPr>
                <a:t> </a:t>
              </a:r>
              <a:r>
                <a:rPr lang="en-US" sz="2000" dirty="0" err="1" smtClean="0">
                  <a:solidFill>
                    <a:schemeClr val="bg1"/>
                  </a:solidFill>
                </a:rPr>
                <a:t>Aetherino</a:t>
              </a:r>
              <a:r>
                <a:rPr lang="en-US" sz="2000" dirty="0" smtClean="0">
                  <a:solidFill>
                    <a:schemeClr val="bg1"/>
                  </a:solidFill>
                </a:rPr>
                <a:t> Hypothesis</a:t>
              </a:r>
            </a:p>
          </p:txBody>
        </p:sp>
        <p:cxnSp>
          <p:nvCxnSpPr>
            <p:cNvPr id="44" name="Straight Connector 43"/>
            <p:cNvCxnSpPr/>
            <p:nvPr/>
          </p:nvCxnSpPr>
          <p:spPr>
            <a:xfrm>
              <a:off x="0" y="4189412"/>
              <a:ext cx="6629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0" y="4555175"/>
            <a:ext cx="6629400" cy="474025"/>
            <a:chOff x="0" y="4326575"/>
            <a:chExt cx="6629400" cy="474025"/>
          </a:xfrm>
        </p:grpSpPr>
        <p:sp>
          <p:nvSpPr>
            <p:cNvPr id="34" name="Round Single Corner Rectangle 33"/>
            <p:cNvSpPr/>
            <p:nvPr/>
          </p:nvSpPr>
          <p:spPr>
            <a:xfrm>
              <a:off x="0" y="4333500"/>
              <a:ext cx="6553200" cy="438912"/>
            </a:xfrm>
            <a:prstGeom prst="round1Rect">
              <a:avLst>
                <a:gd name="adj" fmla="val 50000"/>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40242" y="4326575"/>
              <a:ext cx="3633815" cy="400110"/>
            </a:xfrm>
            <a:prstGeom prst="rect">
              <a:avLst/>
            </a:prstGeom>
            <a:noFill/>
          </p:spPr>
          <p:txBody>
            <a:bodyPr wrap="none">
              <a:spAutoFit/>
            </a:bodyPr>
            <a:lstStyle/>
            <a:p>
              <a:r>
                <a:rPr lang="en-US" sz="2000" dirty="0" smtClean="0">
                  <a:solidFill>
                    <a:schemeClr val="bg1"/>
                  </a:solidFill>
                </a:rPr>
                <a:t>The Don </a:t>
              </a:r>
              <a:r>
                <a:rPr lang="en-US" sz="2000" dirty="0" err="1" smtClean="0">
                  <a:solidFill>
                    <a:schemeClr val="bg1"/>
                  </a:solidFill>
                </a:rPr>
                <a:t>Borghi-Santilli</a:t>
              </a:r>
              <a:r>
                <a:rPr lang="en-US" sz="2000" dirty="0" smtClean="0">
                  <a:solidFill>
                    <a:schemeClr val="bg1"/>
                  </a:solidFill>
                </a:rPr>
                <a:t> </a:t>
              </a:r>
              <a:r>
                <a:rPr lang="en-US" sz="2000" dirty="0" err="1" smtClean="0">
                  <a:solidFill>
                    <a:schemeClr val="bg1"/>
                  </a:solidFill>
                </a:rPr>
                <a:t>Neutroid</a:t>
              </a:r>
              <a:endParaRPr lang="en-US" sz="2000" dirty="0" smtClean="0">
                <a:solidFill>
                  <a:schemeClr val="bg1"/>
                </a:solidFill>
              </a:endParaRPr>
            </a:p>
          </p:txBody>
        </p:sp>
        <p:cxnSp>
          <p:nvCxnSpPr>
            <p:cNvPr id="45" name="Straight Connector 44"/>
            <p:cNvCxnSpPr/>
            <p:nvPr/>
          </p:nvCxnSpPr>
          <p:spPr>
            <a:xfrm>
              <a:off x="0" y="4799012"/>
              <a:ext cx="6629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0" y="5322125"/>
            <a:ext cx="6629400" cy="469075"/>
            <a:chOff x="0" y="4941125"/>
            <a:chExt cx="6629400" cy="469075"/>
          </a:xfrm>
        </p:grpSpPr>
        <p:sp>
          <p:nvSpPr>
            <p:cNvPr id="36" name="Round Single Corner Rectangle 35"/>
            <p:cNvSpPr/>
            <p:nvPr/>
          </p:nvSpPr>
          <p:spPr>
            <a:xfrm>
              <a:off x="0" y="4948050"/>
              <a:ext cx="6553200" cy="438912"/>
            </a:xfrm>
            <a:prstGeom prst="round1Rect">
              <a:avLst>
                <a:gd name="adj" fmla="val 50000"/>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40242" y="4941125"/>
              <a:ext cx="5908158" cy="400110"/>
            </a:xfrm>
            <a:prstGeom prst="rect">
              <a:avLst/>
            </a:prstGeom>
            <a:noFill/>
          </p:spPr>
          <p:txBody>
            <a:bodyPr wrap="square">
              <a:spAutoFit/>
            </a:bodyPr>
            <a:lstStyle/>
            <a:p>
              <a:r>
                <a:rPr lang="en-US" sz="2000" dirty="0" smtClean="0">
                  <a:solidFill>
                    <a:schemeClr val="bg1"/>
                  </a:solidFill>
                </a:rPr>
                <a:t>Interpretation of Don </a:t>
              </a:r>
              <a:r>
                <a:rPr lang="en-US" sz="2000" dirty="0" err="1" smtClean="0">
                  <a:solidFill>
                    <a:schemeClr val="bg1"/>
                  </a:solidFill>
                </a:rPr>
                <a:t>Borghi-Santilli</a:t>
              </a:r>
              <a:r>
                <a:rPr lang="en-US" sz="2000" dirty="0" smtClean="0">
                  <a:solidFill>
                    <a:schemeClr val="bg1"/>
                  </a:solidFill>
                </a:rPr>
                <a:t>  Experiment</a:t>
              </a:r>
            </a:p>
          </p:txBody>
        </p:sp>
        <p:cxnSp>
          <p:nvCxnSpPr>
            <p:cNvPr id="46" name="Straight Connector 45"/>
            <p:cNvCxnSpPr/>
            <p:nvPr/>
          </p:nvCxnSpPr>
          <p:spPr>
            <a:xfrm>
              <a:off x="0" y="5408612"/>
              <a:ext cx="6629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cstate="print"/>
          <a:srcRect r="52097"/>
          <a:stretch>
            <a:fillRect/>
          </a:stretch>
        </p:blipFill>
        <p:spPr bwMode="auto">
          <a:xfrm>
            <a:off x="6457820" y="2305200"/>
            <a:ext cx="2457580" cy="4248000"/>
          </a:xfrm>
          <a:prstGeom prst="rect">
            <a:avLst/>
          </a:prstGeom>
          <a:noFill/>
          <a:ln w="9525">
            <a:noFill/>
            <a:miter lim="800000"/>
            <a:headEnd/>
            <a:tailEnd/>
          </a:ln>
        </p:spPr>
      </p:pic>
      <p:grpSp>
        <p:nvGrpSpPr>
          <p:cNvPr id="6" name="Group 5"/>
          <p:cNvGrpSpPr/>
          <p:nvPr/>
        </p:nvGrpSpPr>
        <p:grpSpPr>
          <a:xfrm>
            <a:off x="0" y="0"/>
            <a:ext cx="9144000" cy="6869017"/>
            <a:chOff x="23750" y="0"/>
            <a:chExt cx="9144000" cy="6869017"/>
          </a:xfrm>
        </p:grpSpPr>
        <p:grpSp>
          <p:nvGrpSpPr>
            <p:cNvPr id="7" name="Group 9"/>
            <p:cNvGrpSpPr/>
            <p:nvPr/>
          </p:nvGrpSpPr>
          <p:grpSpPr>
            <a:xfrm>
              <a:off x="23750"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a:scene3d>
              <a:camera prst="obliqueBottomRight"/>
              <a:lightRig rig="threePt" dir="t"/>
            </a:scene3d>
          </p:grpSpPr>
          <p:sp>
            <p:nvSpPr>
              <p:cNvPr id="14" name="Rounded Rectangle 13"/>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1"/>
            <p:cNvGrpSpPr/>
            <p:nvPr/>
          </p:nvGrpSpPr>
          <p:grpSpPr>
            <a:xfrm>
              <a:off x="23750" y="6488017"/>
              <a:ext cx="9144000" cy="381000"/>
              <a:chOff x="0" y="6488017"/>
              <a:chExt cx="9144000" cy="381000"/>
            </a:xfrm>
          </p:grpSpPr>
          <p:grpSp>
            <p:nvGrpSpPr>
              <p:cNvPr id="9" name="Group 17"/>
              <p:cNvGrpSpPr/>
              <p:nvPr/>
            </p:nvGrpSpPr>
            <p:grpSpPr>
              <a:xfrm>
                <a:off x="0" y="6488017"/>
                <a:ext cx="9144000" cy="381000"/>
                <a:chOff x="0" y="6488017"/>
                <a:chExt cx="9144000" cy="381000"/>
              </a:xfrm>
            </p:grpSpPr>
            <p:sp>
              <p:nvSpPr>
                <p:cNvPr id="12" name="Rounded Rectangle 11"/>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75000"/>
                      </a:schemeClr>
                    </a:solidFill>
                  </a:rPr>
                  <a:t>Chandrakant</a:t>
                </a:r>
                <a:r>
                  <a:rPr lang="en-US" sz="1600" dirty="0" smtClean="0">
                    <a:solidFill>
                      <a:schemeClr val="bg1">
                        <a:lumMod val="75000"/>
                      </a:schemeClr>
                    </a:solidFill>
                  </a:rPr>
                  <a:t>  S. </a:t>
                </a:r>
                <a:r>
                  <a:rPr lang="en-US" sz="1600" dirty="0" err="1" smtClean="0">
                    <a:solidFill>
                      <a:schemeClr val="bg1">
                        <a:lumMod val="75000"/>
                      </a:schemeClr>
                    </a:solidFill>
                  </a:rPr>
                  <a:t>Burande</a:t>
                </a:r>
                <a:r>
                  <a:rPr lang="en-US" sz="1600" dirty="0" smtClean="0">
                    <a:solidFill>
                      <a:schemeClr val="bg1">
                        <a:lumMod val="75000"/>
                      </a:schemeClr>
                    </a:solidFill>
                  </a:rPr>
                  <a:t>, VDCET, </a:t>
                </a:r>
                <a:r>
                  <a:rPr lang="en-US" sz="1600" dirty="0" err="1" smtClean="0">
                    <a:solidFill>
                      <a:schemeClr val="bg1">
                        <a:lumMod val="75000"/>
                      </a:schemeClr>
                    </a:solidFill>
                  </a:rPr>
                  <a:t>Mouda</a:t>
                </a:r>
                <a:r>
                  <a:rPr lang="en-US" sz="1600" dirty="0" smtClean="0">
                    <a:solidFill>
                      <a:schemeClr val="bg1">
                        <a:lumMod val="75000"/>
                      </a:schemeClr>
                    </a:solidFill>
                  </a:rPr>
                  <a:t>, India</a:t>
                </a:r>
                <a:endParaRPr lang="en-US" sz="1600" dirty="0">
                  <a:solidFill>
                    <a:schemeClr val="bg1">
                      <a:lumMod val="75000"/>
                    </a:schemeClr>
                  </a:solidFill>
                </a:endParaRPr>
              </a:p>
            </p:txBody>
          </p:sp>
          <p:sp>
            <p:nvSpPr>
              <p:cNvPr id="11" name="TextBox 10"/>
              <p:cNvSpPr txBox="1"/>
              <p:nvPr/>
            </p:nvSpPr>
            <p:spPr>
              <a:xfrm>
                <a:off x="1905000" y="6488668"/>
                <a:ext cx="1872500" cy="338554"/>
              </a:xfrm>
              <a:prstGeom prst="rect">
                <a:avLst/>
              </a:prstGeom>
              <a:noFill/>
            </p:spPr>
            <p:txBody>
              <a:bodyPr wrap="none" rtlCol="0">
                <a:spAutoFit/>
              </a:bodyPr>
              <a:lstStyle/>
              <a:p>
                <a:r>
                  <a:rPr lang="en-US" sz="1600" dirty="0" err="1" smtClean="0">
                    <a:solidFill>
                      <a:schemeClr val="bg1">
                        <a:lumMod val="75000"/>
                      </a:schemeClr>
                    </a:solidFill>
                  </a:rPr>
                  <a:t>Hadronic</a:t>
                </a:r>
                <a:r>
                  <a:rPr lang="en-US" sz="1600" dirty="0" smtClean="0">
                    <a:solidFill>
                      <a:schemeClr val="bg1">
                        <a:lumMod val="75000"/>
                      </a:schemeClr>
                    </a:solidFill>
                  </a:rPr>
                  <a:t> Mechanics</a:t>
                </a:r>
                <a:endParaRPr lang="en-US" sz="1600" dirty="0">
                  <a:solidFill>
                    <a:schemeClr val="bg1">
                      <a:lumMod val="75000"/>
                    </a:schemeClr>
                  </a:solidFill>
                </a:endParaRPr>
              </a:p>
            </p:txBody>
          </p:sp>
        </p:grpSp>
      </p:grpSp>
      <p:sp>
        <p:nvSpPr>
          <p:cNvPr id="4" name="TextBox 3"/>
          <p:cNvSpPr txBox="1"/>
          <p:nvPr/>
        </p:nvSpPr>
        <p:spPr>
          <a:xfrm>
            <a:off x="5106040" y="116775"/>
            <a:ext cx="2894960" cy="646331"/>
          </a:xfrm>
          <a:prstGeom prst="rect">
            <a:avLst/>
          </a:prstGeom>
          <a:noFill/>
        </p:spPr>
        <p:txBody>
          <a:bodyPr wrap="none" rtlCol="0">
            <a:spAutoFit/>
          </a:bodyPr>
          <a:lstStyle/>
          <a:p>
            <a:r>
              <a:rPr lang="en-US" b="1" dirty="0" smtClean="0">
                <a:solidFill>
                  <a:schemeClr val="bg1"/>
                </a:solidFill>
              </a:rPr>
              <a:t>Don </a:t>
            </a:r>
            <a:r>
              <a:rPr lang="en-US" b="1" dirty="0" err="1" smtClean="0">
                <a:solidFill>
                  <a:schemeClr val="bg1"/>
                </a:solidFill>
              </a:rPr>
              <a:t>Borghi</a:t>
            </a:r>
            <a:r>
              <a:rPr lang="en-US" b="1" dirty="0" smtClean="0">
                <a:solidFill>
                  <a:schemeClr val="bg1"/>
                </a:solidFill>
              </a:rPr>
              <a:t> experiment </a:t>
            </a:r>
          </a:p>
          <a:p>
            <a:r>
              <a:rPr lang="en-US" b="1" dirty="0" smtClean="0">
                <a:solidFill>
                  <a:schemeClr val="bg1"/>
                </a:solidFill>
              </a:rPr>
              <a:t>on the synthesis of neutrons</a:t>
            </a:r>
            <a:endParaRPr lang="en-US" dirty="0" smtClean="0">
              <a:solidFill>
                <a:schemeClr val="bg1"/>
              </a:solidFill>
            </a:endParaRPr>
          </a:p>
        </p:txBody>
      </p:sp>
      <p:sp>
        <p:nvSpPr>
          <p:cNvPr id="22" name="TextBox 21"/>
          <p:cNvSpPr txBox="1"/>
          <p:nvPr/>
        </p:nvSpPr>
        <p:spPr>
          <a:xfrm>
            <a:off x="304800" y="1404878"/>
            <a:ext cx="8610599" cy="1015663"/>
          </a:xfrm>
          <a:prstGeom prst="rect">
            <a:avLst/>
          </a:prstGeom>
          <a:noFill/>
        </p:spPr>
        <p:txBody>
          <a:bodyPr wrap="square" rtlCol="0">
            <a:spAutoFit/>
          </a:bodyPr>
          <a:lstStyle/>
          <a:p>
            <a:pPr algn="just"/>
            <a:r>
              <a:rPr lang="en-US" sz="2000" dirty="0" smtClean="0"/>
              <a:t>The first experiment on the synthesis of neutrons from protons and electrons was conducted by Carlo </a:t>
            </a:r>
            <a:r>
              <a:rPr lang="en-US" sz="2000" dirty="0" err="1" smtClean="0"/>
              <a:t>Borghi</a:t>
            </a:r>
            <a:r>
              <a:rPr lang="en-US" sz="2000" dirty="0" smtClean="0"/>
              <a:t>, C. </a:t>
            </a:r>
            <a:r>
              <a:rPr lang="en-US" sz="2000" dirty="0" err="1" smtClean="0"/>
              <a:t>Giori</a:t>
            </a:r>
            <a:r>
              <a:rPr lang="en-US" sz="2000" dirty="0" smtClean="0"/>
              <a:t> and A. </a:t>
            </a:r>
            <a:r>
              <a:rPr lang="en-US" sz="2000" dirty="0" err="1" smtClean="0"/>
              <a:t>Dall’Olio</a:t>
            </a:r>
            <a:r>
              <a:rPr lang="en-US" sz="2000" dirty="0" smtClean="0"/>
              <a:t> in the 1960s at the CEN Laboratories in Recife, Brazil [8]. </a:t>
            </a:r>
          </a:p>
        </p:txBody>
      </p:sp>
      <p:sp>
        <p:nvSpPr>
          <p:cNvPr id="16" name="TextBox 15"/>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sp>
        <p:nvSpPr>
          <p:cNvPr id="17" name="TextBox 16"/>
          <p:cNvSpPr txBox="1"/>
          <p:nvPr/>
        </p:nvSpPr>
        <p:spPr>
          <a:xfrm>
            <a:off x="381000" y="2471678"/>
            <a:ext cx="6096000" cy="2862322"/>
          </a:xfrm>
          <a:prstGeom prst="rect">
            <a:avLst/>
          </a:prstGeom>
          <a:noFill/>
        </p:spPr>
        <p:txBody>
          <a:bodyPr wrap="square" rtlCol="0">
            <a:spAutoFit/>
          </a:bodyPr>
          <a:lstStyle/>
          <a:p>
            <a:pPr marL="273050" indent="-273050" algn="just">
              <a:spcBef>
                <a:spcPts val="600"/>
              </a:spcBef>
              <a:spcAft>
                <a:spcPts val="600"/>
              </a:spcAft>
              <a:buFont typeface="Wingdings" pitchFamily="2" charset="2"/>
              <a:buChar char="§"/>
            </a:pPr>
            <a:r>
              <a:rPr lang="en-US" sz="2000" dirty="0" smtClean="0"/>
              <a:t>Hydrogen gas at pressure of 1 bar was obtained from the </a:t>
            </a:r>
            <a:r>
              <a:rPr lang="en-US" sz="2000" dirty="0" err="1" smtClean="0"/>
              <a:t>electrolytical</a:t>
            </a:r>
            <a:r>
              <a:rPr lang="en-US" sz="2000" dirty="0" smtClean="0"/>
              <a:t> separation of water and was placed in the interior of a cylindrical metal chamber.</a:t>
            </a:r>
          </a:p>
          <a:p>
            <a:pPr marL="273050" indent="-273050" algn="just">
              <a:spcBef>
                <a:spcPts val="600"/>
              </a:spcBef>
              <a:spcAft>
                <a:spcPts val="600"/>
              </a:spcAft>
              <a:buFont typeface="Wingdings" pitchFamily="2" charset="2"/>
              <a:buChar char="§"/>
            </a:pPr>
            <a:r>
              <a:rPr lang="en-US" sz="2000" dirty="0" smtClean="0"/>
              <a:t>Hydrogen gas kept ionized by an electric arc with about 500 V and 10 </a:t>
            </a:r>
            <a:r>
              <a:rPr lang="en-US" sz="2000" dirty="0" err="1" smtClean="0"/>
              <a:t>mA</a:t>
            </a:r>
            <a:r>
              <a:rPr lang="en-US" sz="2000" dirty="0" smtClean="0"/>
              <a:t>. </a:t>
            </a:r>
          </a:p>
          <a:p>
            <a:pPr marL="273050" indent="-273050" algn="just">
              <a:spcBef>
                <a:spcPts val="600"/>
              </a:spcBef>
              <a:spcAft>
                <a:spcPts val="600"/>
              </a:spcAft>
              <a:buFont typeface="Wingdings" pitchFamily="2" charset="2"/>
              <a:buChar char="§"/>
            </a:pPr>
            <a:r>
              <a:rPr lang="en-US" sz="2000" dirty="0" smtClean="0"/>
              <a:t>Suitable materials which are vulnerable to nuclear transmutation when exposed to a neutron flux, were placed exterior of the chamber. </a:t>
            </a:r>
          </a:p>
        </p:txBody>
      </p:sp>
      <p:cxnSp>
        <p:nvCxnSpPr>
          <p:cNvPr id="20" name="Straight Connector 19"/>
          <p:cNvCxnSpPr/>
          <p:nvPr/>
        </p:nvCxnSpPr>
        <p:spPr>
          <a:xfrm>
            <a:off x="0" y="5562600"/>
            <a:ext cx="350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81000" y="5638800"/>
            <a:ext cx="5342488" cy="584775"/>
          </a:xfrm>
          <a:prstGeom prst="rect">
            <a:avLst/>
          </a:prstGeom>
          <a:noFill/>
        </p:spPr>
        <p:txBody>
          <a:bodyPr wrap="none" rtlCol="0">
            <a:spAutoFit/>
          </a:bodyPr>
          <a:lstStyle/>
          <a:p>
            <a:r>
              <a:rPr lang="en-US" sz="1600" dirty="0" smtClean="0"/>
              <a:t>[8]     C. </a:t>
            </a:r>
            <a:r>
              <a:rPr lang="en-US" sz="1600" dirty="0" err="1" smtClean="0"/>
              <a:t>Borghi</a:t>
            </a:r>
            <a:r>
              <a:rPr lang="en-US" sz="1600" dirty="0" smtClean="0"/>
              <a:t>, C. </a:t>
            </a:r>
            <a:r>
              <a:rPr lang="en-US" sz="1600" dirty="0" err="1" smtClean="0"/>
              <a:t>Giori</a:t>
            </a:r>
            <a:r>
              <a:rPr lang="en-US" sz="1600" dirty="0" smtClean="0"/>
              <a:t> C. and A. </a:t>
            </a:r>
            <a:r>
              <a:rPr lang="en-US" sz="1600" dirty="0" err="1" smtClean="0"/>
              <a:t>Dall’Olio</a:t>
            </a:r>
            <a:r>
              <a:rPr lang="en-US" sz="1600" dirty="0" smtClean="0"/>
              <a:t>, Communications of </a:t>
            </a:r>
          </a:p>
          <a:p>
            <a:pPr marL="450850"/>
            <a:r>
              <a:rPr lang="en-US" sz="1600" dirty="0" smtClean="0"/>
              <a:t>CENUFPE, Number 8 (1969) and 25 (1971).</a:t>
            </a:r>
            <a:endParaRPr lang="en-IN" sz="1600" dirty="0"/>
          </a:p>
        </p:txBody>
      </p:sp>
      <p:sp>
        <p:nvSpPr>
          <p:cNvPr id="24" name="Round Single Corner Rectangle 23"/>
          <p:cNvSpPr/>
          <p:nvPr/>
        </p:nvSpPr>
        <p:spPr>
          <a:xfrm>
            <a:off x="0" y="914400"/>
            <a:ext cx="6553200" cy="438912"/>
          </a:xfrm>
          <a:prstGeom prst="round1Rect">
            <a:avLst>
              <a:gd name="adj" fmla="val 50000"/>
            </a:avLst>
          </a:prstGeom>
          <a:solidFill>
            <a:srgbClr val="0033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40242" y="919350"/>
            <a:ext cx="5481309" cy="400110"/>
          </a:xfrm>
          <a:prstGeom prst="rect">
            <a:avLst/>
          </a:prstGeom>
          <a:noFill/>
        </p:spPr>
        <p:txBody>
          <a:bodyPr wrap="none">
            <a:spAutoFit/>
          </a:bodyPr>
          <a:lstStyle/>
          <a:p>
            <a:r>
              <a:rPr lang="en-US" sz="2000" dirty="0" smtClean="0">
                <a:solidFill>
                  <a:schemeClr val="bg1"/>
                </a:solidFill>
              </a:rPr>
              <a:t>Don </a:t>
            </a:r>
            <a:r>
              <a:rPr lang="en-US" sz="2000" dirty="0" err="1" smtClean="0">
                <a:solidFill>
                  <a:schemeClr val="bg1"/>
                </a:solidFill>
              </a:rPr>
              <a:t>Borghi’s</a:t>
            </a:r>
            <a:r>
              <a:rPr lang="en-US" sz="2000" dirty="0" smtClean="0">
                <a:solidFill>
                  <a:schemeClr val="bg1"/>
                </a:solidFill>
              </a:rPr>
              <a:t> experiment on synthesis of neutrons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6869017"/>
            <a:chOff x="23750" y="0"/>
            <a:chExt cx="9144000" cy="6869017"/>
          </a:xfrm>
        </p:grpSpPr>
        <p:grpSp>
          <p:nvGrpSpPr>
            <p:cNvPr id="3" name="Group 9"/>
            <p:cNvGrpSpPr/>
            <p:nvPr/>
          </p:nvGrpSpPr>
          <p:grpSpPr>
            <a:xfrm>
              <a:off x="23750"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a:scene3d>
              <a:camera prst="obliqueBottomRight"/>
              <a:lightRig rig="threePt" dir="t"/>
            </a:scene3d>
          </p:grpSpPr>
          <p:sp>
            <p:nvSpPr>
              <p:cNvPr id="14" name="Rounded Rectangle 13"/>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1"/>
            <p:cNvGrpSpPr/>
            <p:nvPr/>
          </p:nvGrpSpPr>
          <p:grpSpPr>
            <a:xfrm>
              <a:off x="23750" y="6488017"/>
              <a:ext cx="9144000" cy="381000"/>
              <a:chOff x="0" y="6488017"/>
              <a:chExt cx="9144000" cy="381000"/>
            </a:xfrm>
          </p:grpSpPr>
          <p:grpSp>
            <p:nvGrpSpPr>
              <p:cNvPr id="6" name="Group 17"/>
              <p:cNvGrpSpPr/>
              <p:nvPr/>
            </p:nvGrpSpPr>
            <p:grpSpPr>
              <a:xfrm>
                <a:off x="0" y="6488017"/>
                <a:ext cx="9144000" cy="381000"/>
                <a:chOff x="0" y="6488017"/>
                <a:chExt cx="9144000" cy="381000"/>
              </a:xfrm>
            </p:grpSpPr>
            <p:sp>
              <p:nvSpPr>
                <p:cNvPr id="12" name="Rounded Rectangle 11"/>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75000"/>
                      </a:schemeClr>
                    </a:solidFill>
                  </a:rPr>
                  <a:t>Chandrakant</a:t>
                </a:r>
                <a:r>
                  <a:rPr lang="en-US" sz="1600" dirty="0" smtClean="0">
                    <a:solidFill>
                      <a:schemeClr val="bg1">
                        <a:lumMod val="75000"/>
                      </a:schemeClr>
                    </a:solidFill>
                  </a:rPr>
                  <a:t>  S. </a:t>
                </a:r>
                <a:r>
                  <a:rPr lang="en-US" sz="1600" dirty="0" err="1" smtClean="0">
                    <a:solidFill>
                      <a:schemeClr val="bg1">
                        <a:lumMod val="75000"/>
                      </a:schemeClr>
                    </a:solidFill>
                  </a:rPr>
                  <a:t>Burande</a:t>
                </a:r>
                <a:r>
                  <a:rPr lang="en-US" sz="1600" dirty="0" smtClean="0">
                    <a:solidFill>
                      <a:schemeClr val="bg1">
                        <a:lumMod val="75000"/>
                      </a:schemeClr>
                    </a:solidFill>
                  </a:rPr>
                  <a:t>, VDCET, </a:t>
                </a:r>
                <a:r>
                  <a:rPr lang="en-US" sz="1600" dirty="0" err="1" smtClean="0">
                    <a:solidFill>
                      <a:schemeClr val="bg1">
                        <a:lumMod val="75000"/>
                      </a:schemeClr>
                    </a:solidFill>
                  </a:rPr>
                  <a:t>Mouda</a:t>
                </a:r>
                <a:r>
                  <a:rPr lang="en-US" sz="1600" dirty="0" smtClean="0">
                    <a:solidFill>
                      <a:schemeClr val="bg1">
                        <a:lumMod val="75000"/>
                      </a:schemeClr>
                    </a:solidFill>
                  </a:rPr>
                  <a:t>, India</a:t>
                </a:r>
                <a:endParaRPr lang="en-US" sz="1600" dirty="0">
                  <a:solidFill>
                    <a:schemeClr val="bg1">
                      <a:lumMod val="75000"/>
                    </a:schemeClr>
                  </a:solidFill>
                </a:endParaRPr>
              </a:p>
            </p:txBody>
          </p:sp>
          <p:sp>
            <p:nvSpPr>
              <p:cNvPr id="11" name="TextBox 10"/>
              <p:cNvSpPr txBox="1"/>
              <p:nvPr/>
            </p:nvSpPr>
            <p:spPr>
              <a:xfrm>
                <a:off x="1905000" y="6488668"/>
                <a:ext cx="1872500" cy="338554"/>
              </a:xfrm>
              <a:prstGeom prst="rect">
                <a:avLst/>
              </a:prstGeom>
              <a:noFill/>
            </p:spPr>
            <p:txBody>
              <a:bodyPr wrap="none" rtlCol="0">
                <a:spAutoFit/>
              </a:bodyPr>
              <a:lstStyle/>
              <a:p>
                <a:r>
                  <a:rPr lang="en-US" sz="1600" dirty="0" err="1" smtClean="0">
                    <a:solidFill>
                      <a:schemeClr val="bg1">
                        <a:lumMod val="75000"/>
                      </a:schemeClr>
                    </a:solidFill>
                  </a:rPr>
                  <a:t>Hadronic</a:t>
                </a:r>
                <a:r>
                  <a:rPr lang="en-US" sz="1600" dirty="0" smtClean="0">
                    <a:solidFill>
                      <a:schemeClr val="bg1">
                        <a:lumMod val="75000"/>
                      </a:schemeClr>
                    </a:solidFill>
                  </a:rPr>
                  <a:t> Mechanics</a:t>
                </a:r>
                <a:endParaRPr lang="en-US" sz="1600" dirty="0">
                  <a:solidFill>
                    <a:schemeClr val="bg1">
                      <a:lumMod val="75000"/>
                    </a:schemeClr>
                  </a:solidFill>
                </a:endParaRPr>
              </a:p>
            </p:txBody>
          </p:sp>
        </p:grpSp>
      </p:grpSp>
      <p:sp>
        <p:nvSpPr>
          <p:cNvPr id="4" name="TextBox 3"/>
          <p:cNvSpPr txBox="1"/>
          <p:nvPr/>
        </p:nvSpPr>
        <p:spPr>
          <a:xfrm>
            <a:off x="5106040" y="116775"/>
            <a:ext cx="2894960" cy="646331"/>
          </a:xfrm>
          <a:prstGeom prst="rect">
            <a:avLst/>
          </a:prstGeom>
          <a:noFill/>
        </p:spPr>
        <p:txBody>
          <a:bodyPr wrap="none" rtlCol="0">
            <a:spAutoFit/>
          </a:bodyPr>
          <a:lstStyle/>
          <a:p>
            <a:r>
              <a:rPr lang="en-US" b="1" dirty="0" smtClean="0">
                <a:solidFill>
                  <a:schemeClr val="bg1"/>
                </a:solidFill>
              </a:rPr>
              <a:t>Don </a:t>
            </a:r>
            <a:r>
              <a:rPr lang="en-US" b="1" dirty="0" err="1" smtClean="0">
                <a:solidFill>
                  <a:schemeClr val="bg1"/>
                </a:solidFill>
              </a:rPr>
              <a:t>Borghi</a:t>
            </a:r>
            <a:r>
              <a:rPr lang="en-US" b="1" dirty="0" smtClean="0">
                <a:solidFill>
                  <a:schemeClr val="bg1"/>
                </a:solidFill>
              </a:rPr>
              <a:t> experiment </a:t>
            </a:r>
          </a:p>
          <a:p>
            <a:r>
              <a:rPr lang="en-US" b="1" dirty="0" smtClean="0">
                <a:solidFill>
                  <a:schemeClr val="bg1"/>
                </a:solidFill>
              </a:rPr>
              <a:t>on the synthesis of neutrons</a:t>
            </a:r>
            <a:endParaRPr lang="en-US" dirty="0" smtClean="0">
              <a:solidFill>
                <a:schemeClr val="bg1"/>
              </a:solidFill>
            </a:endParaRPr>
          </a:p>
        </p:txBody>
      </p:sp>
      <p:sp>
        <p:nvSpPr>
          <p:cNvPr id="22" name="TextBox 21"/>
          <p:cNvSpPr txBox="1"/>
          <p:nvPr/>
        </p:nvSpPr>
        <p:spPr>
          <a:xfrm>
            <a:off x="304800" y="1219200"/>
            <a:ext cx="5029199" cy="4939814"/>
          </a:xfrm>
          <a:prstGeom prst="rect">
            <a:avLst/>
          </a:prstGeom>
          <a:noFill/>
        </p:spPr>
        <p:txBody>
          <a:bodyPr wrap="square" rtlCol="0">
            <a:spAutoFit/>
          </a:bodyPr>
          <a:lstStyle/>
          <a:p>
            <a:pPr marL="273050" indent="-273050" algn="just">
              <a:spcBef>
                <a:spcPts val="600"/>
              </a:spcBef>
              <a:spcAft>
                <a:spcPts val="600"/>
              </a:spcAft>
              <a:buFont typeface="Wingdings" pitchFamily="2" charset="2"/>
              <a:buChar char="§"/>
            </a:pPr>
            <a:r>
              <a:rPr lang="en-US" sz="1900" dirty="0" smtClean="0"/>
              <a:t>Following exposures of the order of days or weeks, the experimentalists reported nuclear transmutations that were based on the observed neutron count of up to 104 cps. </a:t>
            </a:r>
          </a:p>
          <a:p>
            <a:pPr marL="273050" indent="-273050" algn="just">
              <a:spcBef>
                <a:spcPts val="600"/>
              </a:spcBef>
              <a:spcAft>
                <a:spcPts val="600"/>
              </a:spcAft>
              <a:buFont typeface="Wingdings" pitchFamily="2" charset="2"/>
              <a:buChar char="§"/>
            </a:pPr>
            <a:r>
              <a:rPr lang="en-US" sz="1900" dirty="0" smtClean="0"/>
              <a:t>Don </a:t>
            </a:r>
            <a:r>
              <a:rPr lang="en-US" sz="1900" dirty="0" err="1" smtClean="0"/>
              <a:t>Borghi</a:t>
            </a:r>
            <a:r>
              <a:rPr lang="en-US" sz="1900" dirty="0" smtClean="0"/>
              <a:t> experiment has been strongly criticized by academia on pure theoretical grounds without the actual repetition of the tests. </a:t>
            </a:r>
          </a:p>
          <a:p>
            <a:pPr marL="273050" indent="-273050" algn="just">
              <a:spcBef>
                <a:spcPts val="600"/>
              </a:spcBef>
              <a:spcAft>
                <a:spcPts val="600"/>
              </a:spcAft>
              <a:buFont typeface="Wingdings" pitchFamily="2" charset="2"/>
              <a:buChar char="§"/>
            </a:pPr>
            <a:r>
              <a:rPr lang="en-US" sz="1900" dirty="0" smtClean="0"/>
              <a:t>Note that experiment makes no claim of direct detection of neutrons, and only claims the detection of clear nuclear transmutations. </a:t>
            </a:r>
          </a:p>
          <a:p>
            <a:pPr marL="273050" indent="-273050" algn="just">
              <a:spcBef>
                <a:spcPts val="600"/>
              </a:spcBef>
              <a:spcAft>
                <a:spcPts val="600"/>
              </a:spcAft>
              <a:buFont typeface="Wingdings" pitchFamily="2" charset="2"/>
              <a:buChar char="§"/>
            </a:pPr>
            <a:r>
              <a:rPr lang="en-US" sz="1900" dirty="0" smtClean="0"/>
              <a:t>To verify the claim of Don </a:t>
            </a:r>
            <a:r>
              <a:rPr lang="en-US" sz="1900" dirty="0" err="1" smtClean="0"/>
              <a:t>Borghi’s</a:t>
            </a:r>
            <a:r>
              <a:rPr lang="en-US" sz="1900" dirty="0" smtClean="0"/>
              <a:t> experiment, </a:t>
            </a:r>
            <a:r>
              <a:rPr lang="en-US" sz="1900" dirty="0" err="1" smtClean="0"/>
              <a:t>Santilli</a:t>
            </a:r>
            <a:r>
              <a:rPr lang="en-US" sz="1900" dirty="0" smtClean="0"/>
              <a:t> repeated this experiment in large number of laboratories and institutions the world over.</a:t>
            </a:r>
          </a:p>
        </p:txBody>
      </p:sp>
      <p:sp>
        <p:nvSpPr>
          <p:cNvPr id="16" name="TextBox 15"/>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pic>
        <p:nvPicPr>
          <p:cNvPr id="17" name="Picture 2"/>
          <p:cNvPicPr>
            <a:picLocks noChangeAspect="1" noChangeArrowheads="1"/>
          </p:cNvPicPr>
          <p:nvPr/>
        </p:nvPicPr>
        <p:blipFill>
          <a:blip r:embed="rId2" cstate="print"/>
          <a:srcRect l="42186" t="7841" r="15102"/>
          <a:stretch>
            <a:fillRect/>
          </a:stretch>
        </p:blipFill>
        <p:spPr bwMode="auto">
          <a:xfrm rot="-60000">
            <a:off x="5677869" y="1319018"/>
            <a:ext cx="2745918" cy="45011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1545104"/>
            <a:ext cx="8610600" cy="969496"/>
          </a:xfrm>
          <a:prstGeom prst="rect">
            <a:avLst/>
          </a:prstGeom>
          <a:noFill/>
        </p:spPr>
        <p:txBody>
          <a:bodyPr wrap="square" rtlCol="0">
            <a:spAutoFit/>
          </a:bodyPr>
          <a:lstStyle/>
          <a:p>
            <a:pPr algn="just"/>
            <a:r>
              <a:rPr lang="en-US" sz="1900" dirty="0" err="1" smtClean="0"/>
              <a:t>Santilli</a:t>
            </a:r>
            <a:r>
              <a:rPr lang="en-US" sz="1900" dirty="0" smtClean="0"/>
              <a:t> conceived his experiment [9] as being solely based on the use of an electric arc within a cold (i.e., at atmospheric temperature) hydrogen gas without any use of microwave at all. </a:t>
            </a:r>
            <a:endParaRPr lang="en-US" sz="1900" dirty="0"/>
          </a:p>
        </p:txBody>
      </p:sp>
      <p:grpSp>
        <p:nvGrpSpPr>
          <p:cNvPr id="22" name="Group 21"/>
          <p:cNvGrpSpPr/>
          <p:nvPr/>
        </p:nvGrpSpPr>
        <p:grpSpPr>
          <a:xfrm>
            <a:off x="0" y="0"/>
            <a:ext cx="9144000" cy="6869017"/>
            <a:chOff x="0" y="0"/>
            <a:chExt cx="9144000" cy="6869017"/>
          </a:xfrm>
        </p:grpSpPr>
        <p:grpSp>
          <p:nvGrpSpPr>
            <p:cNvPr id="7" name="Group 6"/>
            <p:cNvGrpSpPr/>
            <p:nvPr/>
          </p:nvGrpSpPr>
          <p:grpSpPr>
            <a:xfrm>
              <a:off x="0" y="0"/>
              <a:ext cx="9144000" cy="6869017"/>
              <a:chOff x="23750" y="0"/>
              <a:chExt cx="9144000" cy="6869017"/>
            </a:xfrm>
          </p:grpSpPr>
          <p:grpSp>
            <p:nvGrpSpPr>
              <p:cNvPr id="8" name="Group 9"/>
              <p:cNvGrpSpPr/>
              <p:nvPr/>
            </p:nvGrpSpPr>
            <p:grpSpPr>
              <a:xfrm>
                <a:off x="23750"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a:scene3d>
                <a:camera prst="obliqueBottomRight"/>
                <a:lightRig rig="threePt" dir="t"/>
              </a:scene3d>
            </p:grpSpPr>
            <p:sp>
              <p:nvSpPr>
                <p:cNvPr id="15" name="Rounded Rectangle 14"/>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1"/>
              <p:cNvGrpSpPr/>
              <p:nvPr/>
            </p:nvGrpSpPr>
            <p:grpSpPr>
              <a:xfrm>
                <a:off x="23750" y="6488017"/>
                <a:ext cx="9144000" cy="381000"/>
                <a:chOff x="0" y="6488017"/>
                <a:chExt cx="9144000" cy="381000"/>
              </a:xfrm>
            </p:grpSpPr>
            <p:grpSp>
              <p:nvGrpSpPr>
                <p:cNvPr id="10" name="Group 17"/>
                <p:cNvGrpSpPr/>
                <p:nvPr/>
              </p:nvGrpSpPr>
              <p:grpSpPr>
                <a:xfrm>
                  <a:off x="0" y="6488017"/>
                  <a:ext cx="9144000" cy="381000"/>
                  <a:chOff x="0" y="6488017"/>
                  <a:chExt cx="9144000" cy="381000"/>
                </a:xfrm>
              </p:grpSpPr>
              <p:sp>
                <p:nvSpPr>
                  <p:cNvPr id="13" name="Rounded Rectangle 12"/>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75000"/>
                        </a:schemeClr>
                      </a:solidFill>
                    </a:rPr>
                    <a:t>Chandrakant</a:t>
                  </a:r>
                  <a:r>
                    <a:rPr lang="en-US" sz="1600" dirty="0" smtClean="0">
                      <a:solidFill>
                        <a:schemeClr val="bg1">
                          <a:lumMod val="75000"/>
                        </a:schemeClr>
                      </a:solidFill>
                    </a:rPr>
                    <a:t>  S. </a:t>
                  </a:r>
                  <a:r>
                    <a:rPr lang="en-US" sz="1600" dirty="0" err="1" smtClean="0">
                      <a:solidFill>
                        <a:schemeClr val="bg1">
                          <a:lumMod val="75000"/>
                        </a:schemeClr>
                      </a:solidFill>
                    </a:rPr>
                    <a:t>Burande</a:t>
                  </a:r>
                  <a:r>
                    <a:rPr lang="en-US" sz="1600" dirty="0" smtClean="0">
                      <a:solidFill>
                        <a:schemeClr val="bg1">
                          <a:lumMod val="75000"/>
                        </a:schemeClr>
                      </a:solidFill>
                    </a:rPr>
                    <a:t>, VDCET, </a:t>
                  </a:r>
                  <a:r>
                    <a:rPr lang="en-US" sz="1600" dirty="0" err="1" smtClean="0">
                      <a:solidFill>
                        <a:schemeClr val="bg1">
                          <a:lumMod val="75000"/>
                        </a:schemeClr>
                      </a:solidFill>
                    </a:rPr>
                    <a:t>Mouda</a:t>
                  </a:r>
                  <a:r>
                    <a:rPr lang="en-US" sz="1600" dirty="0" smtClean="0">
                      <a:solidFill>
                        <a:schemeClr val="bg1">
                          <a:lumMod val="75000"/>
                        </a:schemeClr>
                      </a:solidFill>
                    </a:rPr>
                    <a:t>, India</a:t>
                  </a:r>
                  <a:endParaRPr lang="en-US" sz="1600" dirty="0">
                    <a:solidFill>
                      <a:schemeClr val="bg1">
                        <a:lumMod val="75000"/>
                      </a:schemeClr>
                    </a:solidFill>
                  </a:endParaRPr>
                </a:p>
              </p:txBody>
            </p:sp>
            <p:sp>
              <p:nvSpPr>
                <p:cNvPr id="12" name="TextBox 11"/>
                <p:cNvSpPr txBox="1"/>
                <p:nvPr/>
              </p:nvSpPr>
              <p:spPr>
                <a:xfrm>
                  <a:off x="1905000" y="6488668"/>
                  <a:ext cx="1872500" cy="338554"/>
                </a:xfrm>
                <a:prstGeom prst="rect">
                  <a:avLst/>
                </a:prstGeom>
                <a:noFill/>
              </p:spPr>
              <p:txBody>
                <a:bodyPr wrap="none" rtlCol="0">
                  <a:spAutoFit/>
                </a:bodyPr>
                <a:lstStyle/>
                <a:p>
                  <a:r>
                    <a:rPr lang="en-US" sz="1600" dirty="0" err="1" smtClean="0">
                      <a:solidFill>
                        <a:schemeClr val="bg1">
                          <a:lumMod val="75000"/>
                        </a:schemeClr>
                      </a:solidFill>
                    </a:rPr>
                    <a:t>Hadronic</a:t>
                  </a:r>
                  <a:r>
                    <a:rPr lang="en-US" sz="1600" dirty="0" smtClean="0">
                      <a:solidFill>
                        <a:schemeClr val="bg1">
                          <a:lumMod val="75000"/>
                        </a:schemeClr>
                      </a:solidFill>
                    </a:rPr>
                    <a:t> Mechanics</a:t>
                  </a:r>
                  <a:endParaRPr lang="en-US" sz="1600" dirty="0">
                    <a:solidFill>
                      <a:schemeClr val="bg1">
                        <a:lumMod val="75000"/>
                      </a:schemeClr>
                    </a:solidFill>
                  </a:endParaRPr>
                </a:p>
              </p:txBody>
            </p:sp>
          </p:grpSp>
        </p:grpSp>
        <p:sp>
          <p:nvSpPr>
            <p:cNvPr id="20" name="TextBox 19"/>
            <p:cNvSpPr txBox="1"/>
            <p:nvPr/>
          </p:nvSpPr>
          <p:spPr>
            <a:xfrm>
              <a:off x="5106040" y="116775"/>
              <a:ext cx="2894960" cy="646331"/>
            </a:xfrm>
            <a:prstGeom prst="rect">
              <a:avLst/>
            </a:prstGeom>
            <a:noFill/>
          </p:spPr>
          <p:txBody>
            <a:bodyPr wrap="none" rtlCol="0">
              <a:spAutoFit/>
            </a:bodyPr>
            <a:lstStyle/>
            <a:p>
              <a:r>
                <a:rPr lang="en-US" b="1" dirty="0" err="1" smtClean="0">
                  <a:solidFill>
                    <a:schemeClr val="bg1"/>
                  </a:solidFill>
                </a:rPr>
                <a:t>Santilli</a:t>
              </a:r>
              <a:r>
                <a:rPr lang="en-US" b="1" dirty="0" smtClean="0">
                  <a:solidFill>
                    <a:schemeClr val="bg1"/>
                  </a:solidFill>
                </a:rPr>
                <a:t> experiment </a:t>
              </a:r>
            </a:p>
            <a:p>
              <a:r>
                <a:rPr lang="en-US" b="1" dirty="0" smtClean="0">
                  <a:solidFill>
                    <a:schemeClr val="bg1"/>
                  </a:solidFill>
                </a:rPr>
                <a:t>on the synthesis of neutrons</a:t>
              </a:r>
              <a:endParaRPr lang="en-US" dirty="0" smtClean="0">
                <a:solidFill>
                  <a:schemeClr val="bg1"/>
                </a:solidFill>
              </a:endParaRPr>
            </a:p>
          </p:txBody>
        </p:sp>
        <p:sp>
          <p:nvSpPr>
            <p:cNvPr id="21" name="TextBox 20"/>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grpSp>
      <p:pic>
        <p:nvPicPr>
          <p:cNvPr id="17" name="Picture 2"/>
          <p:cNvPicPr>
            <a:picLocks noChangeAspect="1" noChangeArrowheads="1"/>
          </p:cNvPicPr>
          <p:nvPr/>
        </p:nvPicPr>
        <p:blipFill>
          <a:blip r:embed="rId2" cstate="print"/>
          <a:srcRect/>
          <a:stretch>
            <a:fillRect/>
          </a:stretch>
        </p:blipFill>
        <p:spPr bwMode="auto">
          <a:xfrm>
            <a:off x="2057400" y="2514600"/>
            <a:ext cx="5342400" cy="3780000"/>
          </a:xfrm>
          <a:prstGeom prst="rect">
            <a:avLst/>
          </a:prstGeom>
          <a:noFill/>
          <a:ln w="9525">
            <a:noFill/>
            <a:miter lim="800000"/>
            <a:headEnd/>
            <a:tailEnd/>
          </a:ln>
        </p:spPr>
      </p:pic>
      <p:sp>
        <p:nvSpPr>
          <p:cNvPr id="23" name="Round Single Corner Rectangle 22"/>
          <p:cNvSpPr/>
          <p:nvPr/>
        </p:nvSpPr>
        <p:spPr>
          <a:xfrm>
            <a:off x="0" y="997525"/>
            <a:ext cx="6553200" cy="438912"/>
          </a:xfrm>
          <a:prstGeom prst="round1Rect">
            <a:avLst>
              <a:gd name="adj" fmla="val 50000"/>
            </a:avLst>
          </a:prstGeom>
          <a:solidFill>
            <a:srgbClr val="0033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40242" y="990600"/>
            <a:ext cx="5272021" cy="400110"/>
          </a:xfrm>
          <a:prstGeom prst="rect">
            <a:avLst/>
          </a:prstGeom>
          <a:noFill/>
        </p:spPr>
        <p:txBody>
          <a:bodyPr wrap="none">
            <a:spAutoFit/>
          </a:bodyPr>
          <a:lstStyle/>
          <a:p>
            <a:r>
              <a:rPr lang="en-US" sz="2000" dirty="0" err="1" smtClean="0">
                <a:solidFill>
                  <a:schemeClr val="bg1"/>
                </a:solidFill>
              </a:rPr>
              <a:t>Santilli</a:t>
            </a:r>
            <a:r>
              <a:rPr lang="en-US" sz="2000" dirty="0" smtClean="0">
                <a:solidFill>
                  <a:schemeClr val="bg1"/>
                </a:solidFill>
              </a:rPr>
              <a:t> experiment on the synthesis of neutrons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p:nvPr/>
        </p:nvGrpSpPr>
        <p:grpSpPr>
          <a:xfrm>
            <a:off x="11875"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a:scene3d>
            <a:camera prst="obliqueBottomRight"/>
            <a:lightRig rig="threePt" dir="t"/>
          </a:scene3d>
        </p:grpSpPr>
        <p:sp>
          <p:nvSpPr>
            <p:cNvPr id="5" name="Rounded Rectangle 4"/>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ound Single Corner Rectangle 7"/>
          <p:cNvSpPr/>
          <p:nvPr/>
        </p:nvSpPr>
        <p:spPr>
          <a:xfrm>
            <a:off x="0" y="1290450"/>
            <a:ext cx="4876800" cy="438912"/>
          </a:xfrm>
          <a:prstGeom prst="round1Rect">
            <a:avLst>
              <a:gd name="adj" fmla="val 50000"/>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0242" y="1295400"/>
            <a:ext cx="2673424" cy="400110"/>
          </a:xfrm>
          <a:prstGeom prst="rect">
            <a:avLst/>
          </a:prstGeom>
          <a:noFill/>
        </p:spPr>
        <p:txBody>
          <a:bodyPr wrap="none">
            <a:spAutoFit/>
          </a:bodyPr>
          <a:lstStyle/>
          <a:p>
            <a:r>
              <a:rPr lang="en-US" sz="2000" dirty="0" smtClean="0">
                <a:solidFill>
                  <a:schemeClr val="bg1"/>
                </a:solidFill>
              </a:rPr>
              <a:t>Rutherford’s Conjecture</a:t>
            </a:r>
            <a:endParaRPr lang="en-US" sz="2000" dirty="0">
              <a:solidFill>
                <a:schemeClr val="bg1"/>
              </a:solidFill>
            </a:endParaRPr>
          </a:p>
        </p:txBody>
      </p:sp>
      <p:grpSp>
        <p:nvGrpSpPr>
          <p:cNvPr id="13" name="Group 12"/>
          <p:cNvGrpSpPr/>
          <p:nvPr/>
        </p:nvGrpSpPr>
        <p:grpSpPr>
          <a:xfrm>
            <a:off x="11875" y="6488017"/>
            <a:ext cx="9144000" cy="381000"/>
            <a:chOff x="0" y="6488017"/>
            <a:chExt cx="9144000" cy="381000"/>
          </a:xfrm>
        </p:grpSpPr>
        <p:grpSp>
          <p:nvGrpSpPr>
            <p:cNvPr id="14" name="Group 17"/>
            <p:cNvGrpSpPr/>
            <p:nvPr/>
          </p:nvGrpSpPr>
          <p:grpSpPr>
            <a:xfrm>
              <a:off x="0" y="6488017"/>
              <a:ext cx="9144000" cy="381000"/>
              <a:chOff x="0" y="6488017"/>
              <a:chExt cx="9144000" cy="381000"/>
            </a:xfrm>
          </p:grpSpPr>
          <p:sp>
            <p:nvSpPr>
              <p:cNvPr id="17" name="Rounded Rectangle 16"/>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65000"/>
                    </a:schemeClr>
                  </a:solidFill>
                </a:rPr>
                <a:t>Chandrakant</a:t>
              </a:r>
              <a:r>
                <a:rPr lang="en-US" sz="1600" dirty="0" smtClean="0">
                  <a:solidFill>
                    <a:schemeClr val="bg1">
                      <a:lumMod val="65000"/>
                    </a:schemeClr>
                  </a:solidFill>
                </a:rPr>
                <a:t>  S. </a:t>
              </a:r>
              <a:r>
                <a:rPr lang="en-US" sz="1600" dirty="0" err="1" smtClean="0">
                  <a:solidFill>
                    <a:schemeClr val="bg1">
                      <a:lumMod val="65000"/>
                    </a:schemeClr>
                  </a:solidFill>
                </a:rPr>
                <a:t>Burande</a:t>
              </a:r>
              <a:r>
                <a:rPr lang="en-US" sz="1600" dirty="0" smtClean="0">
                  <a:solidFill>
                    <a:schemeClr val="bg1">
                      <a:lumMod val="65000"/>
                    </a:schemeClr>
                  </a:solidFill>
                </a:rPr>
                <a:t>, VDCET, </a:t>
              </a:r>
              <a:r>
                <a:rPr lang="en-US" sz="1600" dirty="0" err="1" smtClean="0">
                  <a:solidFill>
                    <a:schemeClr val="bg1">
                      <a:lumMod val="65000"/>
                    </a:schemeClr>
                  </a:solidFill>
                </a:rPr>
                <a:t>Mouda</a:t>
              </a:r>
              <a:r>
                <a:rPr lang="en-US" sz="1600" dirty="0" smtClean="0">
                  <a:solidFill>
                    <a:schemeClr val="bg1">
                      <a:lumMod val="65000"/>
                    </a:schemeClr>
                  </a:solidFill>
                </a:rPr>
                <a:t>, India</a:t>
              </a:r>
              <a:endParaRPr lang="en-US" sz="1600" dirty="0">
                <a:solidFill>
                  <a:schemeClr val="bg1">
                    <a:lumMod val="65000"/>
                  </a:schemeClr>
                </a:solidFill>
              </a:endParaRPr>
            </a:p>
          </p:txBody>
        </p:sp>
        <p:sp>
          <p:nvSpPr>
            <p:cNvPr id="16" name="TextBox 15"/>
            <p:cNvSpPr txBox="1"/>
            <p:nvPr/>
          </p:nvSpPr>
          <p:spPr>
            <a:xfrm>
              <a:off x="1905000" y="6488668"/>
              <a:ext cx="1704569" cy="338554"/>
            </a:xfrm>
            <a:prstGeom prst="rect">
              <a:avLst/>
            </a:prstGeom>
            <a:noFill/>
          </p:spPr>
          <p:txBody>
            <a:bodyPr wrap="none" rtlCol="0">
              <a:spAutoFit/>
            </a:bodyPr>
            <a:lstStyle/>
            <a:p>
              <a:r>
                <a:rPr lang="en-US" sz="1600" dirty="0" smtClean="0">
                  <a:solidFill>
                    <a:schemeClr val="bg1">
                      <a:lumMod val="65000"/>
                    </a:schemeClr>
                  </a:solidFill>
                </a:rPr>
                <a:t>Neutron Synthesis</a:t>
              </a:r>
              <a:endParaRPr lang="en-US" sz="1600" dirty="0">
                <a:solidFill>
                  <a:schemeClr val="bg1">
                    <a:lumMod val="65000"/>
                  </a:schemeClr>
                </a:solidFill>
              </a:endParaRPr>
            </a:p>
          </p:txBody>
        </p:sp>
      </p:grpSp>
      <p:sp>
        <p:nvSpPr>
          <p:cNvPr id="20" name="Round Single Corner Rectangle 19"/>
          <p:cNvSpPr/>
          <p:nvPr/>
        </p:nvSpPr>
        <p:spPr>
          <a:xfrm>
            <a:off x="0" y="1974275"/>
            <a:ext cx="4876800" cy="438912"/>
          </a:xfrm>
          <a:prstGeom prst="round1Rect">
            <a:avLst>
              <a:gd name="adj" fmla="val 50000"/>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40242" y="1967350"/>
            <a:ext cx="2331087" cy="400110"/>
          </a:xfrm>
          <a:prstGeom prst="rect">
            <a:avLst/>
          </a:prstGeom>
          <a:noFill/>
        </p:spPr>
        <p:txBody>
          <a:bodyPr wrap="none">
            <a:spAutoFit/>
          </a:bodyPr>
          <a:lstStyle/>
          <a:p>
            <a:r>
              <a:rPr lang="en-US" sz="2000" dirty="0" smtClean="0">
                <a:solidFill>
                  <a:schemeClr val="bg1"/>
                </a:solidFill>
              </a:rPr>
              <a:t>Neutrino Hypothesis</a:t>
            </a:r>
            <a:endParaRPr lang="en-US" sz="2000" dirty="0">
              <a:solidFill>
                <a:schemeClr val="bg1"/>
              </a:solidFill>
            </a:endParaRPr>
          </a:p>
        </p:txBody>
      </p:sp>
      <p:sp>
        <p:nvSpPr>
          <p:cNvPr id="23" name="Round Single Corner Rectangle 22"/>
          <p:cNvSpPr/>
          <p:nvPr/>
        </p:nvSpPr>
        <p:spPr>
          <a:xfrm>
            <a:off x="0" y="2657100"/>
            <a:ext cx="4876800" cy="438912"/>
          </a:xfrm>
          <a:prstGeom prst="round1Rect">
            <a:avLst>
              <a:gd name="adj" fmla="val 50000"/>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40242" y="2662050"/>
            <a:ext cx="2701317" cy="400110"/>
          </a:xfrm>
          <a:prstGeom prst="rect">
            <a:avLst/>
          </a:prstGeom>
          <a:noFill/>
        </p:spPr>
        <p:txBody>
          <a:bodyPr wrap="none">
            <a:spAutoFit/>
          </a:bodyPr>
          <a:lstStyle/>
          <a:p>
            <a:r>
              <a:rPr lang="en-US" sz="2000" dirty="0" smtClean="0">
                <a:solidFill>
                  <a:schemeClr val="bg1"/>
                </a:solidFill>
              </a:rPr>
              <a:t>Neutrino Controversies</a:t>
            </a:r>
            <a:endParaRPr lang="en-US" sz="2000" dirty="0">
              <a:solidFill>
                <a:schemeClr val="bg1"/>
              </a:solidFill>
            </a:endParaRPr>
          </a:p>
        </p:txBody>
      </p:sp>
      <p:sp>
        <p:nvSpPr>
          <p:cNvPr id="26" name="Round Single Corner Rectangle 25"/>
          <p:cNvSpPr/>
          <p:nvPr/>
        </p:nvSpPr>
        <p:spPr>
          <a:xfrm>
            <a:off x="0" y="3266700"/>
            <a:ext cx="4876800" cy="438912"/>
          </a:xfrm>
          <a:prstGeom prst="round1Rect">
            <a:avLst>
              <a:gd name="adj" fmla="val 50000"/>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40242" y="3259775"/>
            <a:ext cx="2302938" cy="400110"/>
          </a:xfrm>
          <a:prstGeom prst="rect">
            <a:avLst/>
          </a:prstGeom>
          <a:noFill/>
        </p:spPr>
        <p:txBody>
          <a:bodyPr wrap="none">
            <a:spAutoFit/>
          </a:bodyPr>
          <a:lstStyle/>
          <a:p>
            <a:r>
              <a:rPr lang="en-US" sz="2000" dirty="0" err="1" smtClean="0">
                <a:solidFill>
                  <a:schemeClr val="bg1"/>
                </a:solidFill>
              </a:rPr>
              <a:t>Hadronic</a:t>
            </a:r>
            <a:r>
              <a:rPr lang="en-US" sz="2000" dirty="0" smtClean="0">
                <a:solidFill>
                  <a:schemeClr val="bg1"/>
                </a:solidFill>
              </a:rPr>
              <a:t> Mechanics</a:t>
            </a:r>
            <a:endParaRPr lang="en-US" sz="2000" dirty="0">
              <a:solidFill>
                <a:schemeClr val="bg1"/>
              </a:solidFill>
            </a:endParaRPr>
          </a:p>
        </p:txBody>
      </p:sp>
      <p:sp>
        <p:nvSpPr>
          <p:cNvPr id="28" name="TextBox 27"/>
          <p:cNvSpPr txBox="1"/>
          <p:nvPr/>
        </p:nvSpPr>
        <p:spPr>
          <a:xfrm>
            <a:off x="5445480" y="152400"/>
            <a:ext cx="1327671" cy="461665"/>
          </a:xfrm>
          <a:prstGeom prst="rect">
            <a:avLst/>
          </a:prstGeom>
          <a:noFill/>
        </p:spPr>
        <p:txBody>
          <a:bodyPr wrap="none" rtlCol="0">
            <a:spAutoFit/>
          </a:bodyPr>
          <a:lstStyle/>
          <a:p>
            <a:pPr algn="r"/>
            <a:r>
              <a:rPr lang="en-US" sz="2400" b="1" dirty="0" smtClean="0">
                <a:solidFill>
                  <a:schemeClr val="bg1"/>
                </a:solidFill>
              </a:rPr>
              <a:t>Contents</a:t>
            </a:r>
            <a:endParaRPr lang="en-US" sz="2400" dirty="0">
              <a:solidFill>
                <a:schemeClr val="bg1"/>
              </a:solidFill>
            </a:endParaRPr>
          </a:p>
        </p:txBody>
      </p:sp>
      <p:sp>
        <p:nvSpPr>
          <p:cNvPr id="30" name="Round Single Corner Rectangle 29"/>
          <p:cNvSpPr/>
          <p:nvPr/>
        </p:nvSpPr>
        <p:spPr>
          <a:xfrm>
            <a:off x="0" y="3881250"/>
            <a:ext cx="4876800" cy="438912"/>
          </a:xfrm>
          <a:prstGeom prst="round1Rect">
            <a:avLst>
              <a:gd name="adj" fmla="val 50000"/>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40242" y="3874325"/>
            <a:ext cx="1559145" cy="400110"/>
          </a:xfrm>
          <a:prstGeom prst="rect">
            <a:avLst/>
          </a:prstGeom>
          <a:noFill/>
        </p:spPr>
        <p:txBody>
          <a:bodyPr wrap="none">
            <a:spAutoFit/>
          </a:bodyPr>
          <a:lstStyle/>
          <a:p>
            <a:r>
              <a:rPr lang="en-US" sz="2000" dirty="0" smtClean="0">
                <a:solidFill>
                  <a:schemeClr val="bg1"/>
                </a:solidFill>
              </a:rPr>
              <a:t>Neutron Spin</a:t>
            </a:r>
            <a:endParaRPr lang="en-US" sz="2000" dirty="0">
              <a:solidFill>
                <a:schemeClr val="bg1"/>
              </a:solidFill>
            </a:endParaRPr>
          </a:p>
        </p:txBody>
      </p:sp>
      <p:sp>
        <p:nvSpPr>
          <p:cNvPr id="33" name="Round Single Corner Rectangle 32"/>
          <p:cNvSpPr/>
          <p:nvPr/>
        </p:nvSpPr>
        <p:spPr>
          <a:xfrm>
            <a:off x="-8863" y="4550225"/>
            <a:ext cx="4876800" cy="438912"/>
          </a:xfrm>
          <a:prstGeom prst="round1Rect">
            <a:avLst>
              <a:gd name="adj" fmla="val 50000"/>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31379" y="4543300"/>
            <a:ext cx="3055837" cy="400110"/>
          </a:xfrm>
          <a:prstGeom prst="rect">
            <a:avLst/>
          </a:prstGeom>
          <a:noFill/>
        </p:spPr>
        <p:txBody>
          <a:bodyPr wrap="none">
            <a:spAutoFit/>
          </a:bodyPr>
          <a:lstStyle/>
          <a:p>
            <a:r>
              <a:rPr lang="en-US" sz="2000" dirty="0" smtClean="0">
                <a:solidFill>
                  <a:schemeClr val="bg1"/>
                </a:solidFill>
              </a:rPr>
              <a:t>Neutron Magnetic Moment</a:t>
            </a:r>
            <a:endParaRPr lang="en-US" sz="2000" dirty="0">
              <a:solidFill>
                <a:schemeClr val="bg1"/>
              </a:solidFill>
            </a:endParaRPr>
          </a:p>
        </p:txBody>
      </p:sp>
      <p:cxnSp>
        <p:nvCxnSpPr>
          <p:cNvPr id="45" name="Straight Connector 44"/>
          <p:cNvCxnSpPr/>
          <p:nvPr/>
        </p:nvCxnSpPr>
        <p:spPr>
          <a:xfrm>
            <a:off x="-9900" y="1752600"/>
            <a:ext cx="6629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0" y="2438400"/>
            <a:ext cx="6629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0" y="3122612"/>
            <a:ext cx="6629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0" y="3732212"/>
            <a:ext cx="6629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0" y="4341812"/>
            <a:ext cx="6629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0" y="5027612"/>
            <a:ext cx="66294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914400"/>
            <a:ext cx="8305800" cy="969496"/>
          </a:xfrm>
          <a:prstGeom prst="rect">
            <a:avLst/>
          </a:prstGeom>
          <a:noFill/>
        </p:spPr>
        <p:txBody>
          <a:bodyPr wrap="square" rtlCol="0">
            <a:spAutoFit/>
          </a:bodyPr>
          <a:lstStyle/>
          <a:p>
            <a:pPr algn="just"/>
            <a:r>
              <a:rPr lang="en-US" sz="1900" dirty="0" smtClean="0"/>
              <a:t>Three different klystrons were manufactured, tested and used for the measurements. The specifications of detectors were used for measurements are given below:</a:t>
            </a:r>
            <a:endParaRPr lang="en-US" sz="1900" dirty="0"/>
          </a:p>
        </p:txBody>
      </p:sp>
      <p:sp>
        <p:nvSpPr>
          <p:cNvPr id="6" name="TextBox 5"/>
          <p:cNvSpPr txBox="1"/>
          <p:nvPr/>
        </p:nvSpPr>
        <p:spPr>
          <a:xfrm>
            <a:off x="304800" y="1905000"/>
            <a:ext cx="8458200" cy="4647426"/>
          </a:xfrm>
          <a:prstGeom prst="rect">
            <a:avLst/>
          </a:prstGeom>
          <a:noFill/>
        </p:spPr>
        <p:txBody>
          <a:bodyPr wrap="square" rtlCol="0">
            <a:spAutoFit/>
          </a:bodyPr>
          <a:lstStyle/>
          <a:p>
            <a:pPr marL="233363" lvl="0" indent="-233363" algn="just">
              <a:spcBef>
                <a:spcPts val="600"/>
              </a:spcBef>
              <a:spcAft>
                <a:spcPts val="600"/>
              </a:spcAft>
              <a:buFont typeface="Wingdings" pitchFamily="2" charset="2"/>
              <a:buChar char="§"/>
            </a:pPr>
            <a:r>
              <a:rPr lang="en-US" sz="1900" dirty="0" smtClean="0"/>
              <a:t>A detector model PM1703GN manufactured by </a:t>
            </a:r>
            <a:r>
              <a:rPr lang="en-US" sz="1900" dirty="0" err="1" smtClean="0"/>
              <a:t>Polimaster</a:t>
            </a:r>
            <a:r>
              <a:rPr lang="en-US" sz="1900" dirty="0" smtClean="0"/>
              <a:t>, Inc., with sonic and vibration alarms as well as memory for printouts, with the photon channel activated by </a:t>
            </a:r>
            <a:r>
              <a:rPr lang="en-US" sz="1900" dirty="0" err="1" smtClean="0"/>
              <a:t>CsI</a:t>
            </a:r>
            <a:r>
              <a:rPr lang="en-US" sz="1900" dirty="0" smtClean="0"/>
              <a:t> and the neutron channel activated by </a:t>
            </a:r>
            <a:r>
              <a:rPr lang="en-US" sz="1900" dirty="0" err="1" smtClean="0"/>
              <a:t>LiI</a:t>
            </a:r>
            <a:r>
              <a:rPr lang="en-US" sz="1900" dirty="0" smtClean="0"/>
              <a:t>. </a:t>
            </a:r>
          </a:p>
          <a:p>
            <a:pPr marL="233363" lvl="0" indent="-233363" algn="just">
              <a:spcBef>
                <a:spcPts val="600"/>
              </a:spcBef>
              <a:spcAft>
                <a:spcPts val="600"/>
              </a:spcAft>
              <a:buFont typeface="Wingdings" pitchFamily="2" charset="2"/>
              <a:buChar char="§"/>
            </a:pPr>
            <a:r>
              <a:rPr lang="en-US" sz="1900" dirty="0" smtClean="0"/>
              <a:t>A photon-neutron detector SAM 935 manufactured by Berkeley </a:t>
            </a:r>
            <a:r>
              <a:rPr lang="en-US" sz="1900" dirty="0" err="1" smtClean="0"/>
              <a:t>Nucleonics</a:t>
            </a:r>
            <a:r>
              <a:rPr lang="en-US" sz="1900" dirty="0" smtClean="0"/>
              <a:t>, Inc., with the photon channel activated by </a:t>
            </a:r>
            <a:r>
              <a:rPr lang="en-US" sz="1900" dirty="0" err="1" smtClean="0"/>
              <a:t>NaI</a:t>
            </a:r>
            <a:r>
              <a:rPr lang="en-US" sz="1900" dirty="0" smtClean="0"/>
              <a:t> and the neutron channel activated by He-3 also equipped with sonic alarm and memory for printouts of all counts. This detector was used to verify the counts from the preceding one.</a:t>
            </a:r>
          </a:p>
          <a:p>
            <a:pPr marL="233363" indent="-233363" algn="just">
              <a:spcBef>
                <a:spcPts val="600"/>
              </a:spcBef>
              <a:spcAft>
                <a:spcPts val="600"/>
              </a:spcAft>
              <a:buFont typeface="Wingdings" pitchFamily="2" charset="2"/>
              <a:buChar char="§"/>
            </a:pPr>
            <a:r>
              <a:rPr lang="en-US" sz="1900" dirty="0" smtClean="0"/>
              <a:t>A BF3 activated neutron detector model 12-4 manufactured by Ludlum Measurements, Inc., without counts memory for printouts. This detector was used to verify the counts by the preceding two detectors. </a:t>
            </a:r>
          </a:p>
          <a:p>
            <a:pPr marL="233363" indent="-233363" algn="just">
              <a:spcBef>
                <a:spcPts val="600"/>
              </a:spcBef>
              <a:spcAft>
                <a:spcPts val="600"/>
              </a:spcAft>
              <a:buFont typeface="Wingdings" pitchFamily="2" charset="2"/>
              <a:buChar char="§"/>
            </a:pPr>
            <a:r>
              <a:rPr lang="en-US" sz="1900" dirty="0" smtClean="0"/>
              <a:t>Electric arcs were powered by welders manufactured by Miller Electric, Inc., including a </a:t>
            </a:r>
            <a:r>
              <a:rPr lang="en-US" sz="1900" dirty="0" err="1" smtClean="0"/>
              <a:t>Syncrowave</a:t>
            </a:r>
            <a:r>
              <a:rPr lang="en-US" sz="1900" dirty="0" smtClean="0"/>
              <a:t> 300, a Dynasty 200, and a Dynasty 700 capable of delivering an arc in DC or AC mode, the latter having frequencies variable from 20 to 400 Hz. </a:t>
            </a:r>
          </a:p>
        </p:txBody>
      </p:sp>
      <p:grpSp>
        <p:nvGrpSpPr>
          <p:cNvPr id="2" name="Group 21"/>
          <p:cNvGrpSpPr/>
          <p:nvPr/>
        </p:nvGrpSpPr>
        <p:grpSpPr>
          <a:xfrm>
            <a:off x="0" y="0"/>
            <a:ext cx="9144000" cy="6869017"/>
            <a:chOff x="0" y="0"/>
            <a:chExt cx="9144000" cy="6869017"/>
          </a:xfrm>
        </p:grpSpPr>
        <p:grpSp>
          <p:nvGrpSpPr>
            <p:cNvPr id="3" name="Group 6"/>
            <p:cNvGrpSpPr/>
            <p:nvPr/>
          </p:nvGrpSpPr>
          <p:grpSpPr>
            <a:xfrm>
              <a:off x="0" y="0"/>
              <a:ext cx="9144000" cy="6869017"/>
              <a:chOff x="23750" y="0"/>
              <a:chExt cx="9144000" cy="6869017"/>
            </a:xfrm>
          </p:grpSpPr>
          <p:grpSp>
            <p:nvGrpSpPr>
              <p:cNvPr id="4" name="Group 9"/>
              <p:cNvGrpSpPr/>
              <p:nvPr/>
            </p:nvGrpSpPr>
            <p:grpSpPr>
              <a:xfrm>
                <a:off x="23750"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a:scene3d>
                <a:camera prst="obliqueBottomRight"/>
                <a:lightRig rig="threePt" dir="t"/>
              </a:scene3d>
            </p:grpSpPr>
            <p:sp>
              <p:nvSpPr>
                <p:cNvPr id="15" name="Rounded Rectangle 14"/>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1"/>
              <p:cNvGrpSpPr/>
              <p:nvPr/>
            </p:nvGrpSpPr>
            <p:grpSpPr>
              <a:xfrm>
                <a:off x="23750" y="6488017"/>
                <a:ext cx="9144000" cy="381000"/>
                <a:chOff x="0" y="6488017"/>
                <a:chExt cx="9144000" cy="381000"/>
              </a:xfrm>
            </p:grpSpPr>
            <p:grpSp>
              <p:nvGrpSpPr>
                <p:cNvPr id="8" name="Group 17"/>
                <p:cNvGrpSpPr/>
                <p:nvPr/>
              </p:nvGrpSpPr>
              <p:grpSpPr>
                <a:xfrm>
                  <a:off x="0" y="6488017"/>
                  <a:ext cx="9144000" cy="381000"/>
                  <a:chOff x="0" y="6488017"/>
                  <a:chExt cx="9144000" cy="381000"/>
                </a:xfrm>
              </p:grpSpPr>
              <p:sp>
                <p:nvSpPr>
                  <p:cNvPr id="13" name="Rounded Rectangle 12"/>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75000"/>
                        </a:schemeClr>
                      </a:solidFill>
                    </a:rPr>
                    <a:t>Chandrakant</a:t>
                  </a:r>
                  <a:r>
                    <a:rPr lang="en-US" sz="1600" dirty="0" smtClean="0">
                      <a:solidFill>
                        <a:schemeClr val="bg1">
                          <a:lumMod val="75000"/>
                        </a:schemeClr>
                      </a:solidFill>
                    </a:rPr>
                    <a:t>  S. </a:t>
                  </a:r>
                  <a:r>
                    <a:rPr lang="en-US" sz="1600" dirty="0" err="1" smtClean="0">
                      <a:solidFill>
                        <a:schemeClr val="bg1">
                          <a:lumMod val="75000"/>
                        </a:schemeClr>
                      </a:solidFill>
                    </a:rPr>
                    <a:t>Burande</a:t>
                  </a:r>
                  <a:r>
                    <a:rPr lang="en-US" sz="1600" dirty="0" smtClean="0">
                      <a:solidFill>
                        <a:schemeClr val="bg1">
                          <a:lumMod val="75000"/>
                        </a:schemeClr>
                      </a:solidFill>
                    </a:rPr>
                    <a:t>, VDCET, </a:t>
                  </a:r>
                  <a:r>
                    <a:rPr lang="en-US" sz="1600" dirty="0" err="1" smtClean="0">
                      <a:solidFill>
                        <a:schemeClr val="bg1">
                          <a:lumMod val="75000"/>
                        </a:schemeClr>
                      </a:solidFill>
                    </a:rPr>
                    <a:t>Mouda</a:t>
                  </a:r>
                  <a:r>
                    <a:rPr lang="en-US" sz="1600" dirty="0" smtClean="0">
                      <a:solidFill>
                        <a:schemeClr val="bg1">
                          <a:lumMod val="75000"/>
                        </a:schemeClr>
                      </a:solidFill>
                    </a:rPr>
                    <a:t>, India</a:t>
                  </a:r>
                  <a:endParaRPr lang="en-US" sz="1600" dirty="0">
                    <a:solidFill>
                      <a:schemeClr val="bg1">
                        <a:lumMod val="75000"/>
                      </a:schemeClr>
                    </a:solidFill>
                  </a:endParaRPr>
                </a:p>
              </p:txBody>
            </p:sp>
            <p:sp>
              <p:nvSpPr>
                <p:cNvPr id="12" name="TextBox 11"/>
                <p:cNvSpPr txBox="1"/>
                <p:nvPr/>
              </p:nvSpPr>
              <p:spPr>
                <a:xfrm>
                  <a:off x="1905000" y="6488668"/>
                  <a:ext cx="1872500" cy="338554"/>
                </a:xfrm>
                <a:prstGeom prst="rect">
                  <a:avLst/>
                </a:prstGeom>
                <a:noFill/>
              </p:spPr>
              <p:txBody>
                <a:bodyPr wrap="none" rtlCol="0">
                  <a:spAutoFit/>
                </a:bodyPr>
                <a:lstStyle/>
                <a:p>
                  <a:r>
                    <a:rPr lang="en-US" sz="1600" dirty="0" err="1" smtClean="0">
                      <a:solidFill>
                        <a:schemeClr val="bg1">
                          <a:lumMod val="75000"/>
                        </a:schemeClr>
                      </a:solidFill>
                    </a:rPr>
                    <a:t>Hadronic</a:t>
                  </a:r>
                  <a:r>
                    <a:rPr lang="en-US" sz="1600" dirty="0" smtClean="0">
                      <a:solidFill>
                        <a:schemeClr val="bg1">
                          <a:lumMod val="75000"/>
                        </a:schemeClr>
                      </a:solidFill>
                    </a:rPr>
                    <a:t> Mechanics</a:t>
                  </a:r>
                  <a:endParaRPr lang="en-US" sz="1600" dirty="0">
                    <a:solidFill>
                      <a:schemeClr val="bg1">
                        <a:lumMod val="75000"/>
                      </a:schemeClr>
                    </a:solidFill>
                  </a:endParaRPr>
                </a:p>
              </p:txBody>
            </p:sp>
          </p:grpSp>
        </p:grpSp>
        <p:sp>
          <p:nvSpPr>
            <p:cNvPr id="20" name="TextBox 19"/>
            <p:cNvSpPr txBox="1"/>
            <p:nvPr/>
          </p:nvSpPr>
          <p:spPr>
            <a:xfrm>
              <a:off x="5106040" y="116775"/>
              <a:ext cx="2894960" cy="646331"/>
            </a:xfrm>
            <a:prstGeom prst="rect">
              <a:avLst/>
            </a:prstGeom>
            <a:noFill/>
          </p:spPr>
          <p:txBody>
            <a:bodyPr wrap="none" rtlCol="0">
              <a:spAutoFit/>
            </a:bodyPr>
            <a:lstStyle/>
            <a:p>
              <a:r>
                <a:rPr lang="en-US" b="1" dirty="0" err="1" smtClean="0">
                  <a:solidFill>
                    <a:schemeClr val="bg1"/>
                  </a:solidFill>
                </a:rPr>
                <a:t>Santilli</a:t>
              </a:r>
              <a:r>
                <a:rPr lang="en-US" b="1" dirty="0" smtClean="0">
                  <a:solidFill>
                    <a:schemeClr val="bg1"/>
                  </a:solidFill>
                </a:rPr>
                <a:t> experiment </a:t>
              </a:r>
            </a:p>
            <a:p>
              <a:r>
                <a:rPr lang="en-US" b="1" dirty="0" smtClean="0">
                  <a:solidFill>
                    <a:schemeClr val="bg1"/>
                  </a:solidFill>
                </a:rPr>
                <a:t>on the synthesis of neutrons</a:t>
              </a:r>
              <a:endParaRPr lang="en-US" dirty="0" smtClean="0">
                <a:solidFill>
                  <a:schemeClr val="bg1"/>
                </a:solidFill>
              </a:endParaRPr>
            </a:p>
          </p:txBody>
        </p:sp>
        <p:sp>
          <p:nvSpPr>
            <p:cNvPr id="21" name="TextBox 20"/>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371600"/>
            <a:ext cx="8382000" cy="4801314"/>
          </a:xfrm>
          <a:prstGeom prst="rect">
            <a:avLst/>
          </a:prstGeom>
          <a:noFill/>
        </p:spPr>
        <p:txBody>
          <a:bodyPr wrap="square" rtlCol="0">
            <a:spAutoFit/>
          </a:bodyPr>
          <a:lstStyle/>
          <a:p>
            <a:pPr marL="273050" indent="-273050" algn="just">
              <a:spcBef>
                <a:spcPts val="600"/>
              </a:spcBef>
              <a:spcAft>
                <a:spcPts val="600"/>
              </a:spcAft>
              <a:buFont typeface="Wingdings" pitchFamily="2" charset="2"/>
              <a:buChar char="§"/>
            </a:pPr>
            <a:r>
              <a:rPr lang="en-US" sz="1900" dirty="0" smtClean="0"/>
              <a:t>Klystron-I was sealed cylindrical of about 6” outside diameter and 12” height, made of commercially available, transparent, Polyvinyl Chloride (PVC) housing along its symmetry axis a pair of tungsten electrodes. The klystron cylindrical wall was transparent so as to allow a visual detection of arc. </a:t>
            </a:r>
          </a:p>
          <a:p>
            <a:pPr marL="273050" indent="-273050" algn="just">
              <a:spcBef>
                <a:spcPts val="600"/>
              </a:spcBef>
              <a:spcAft>
                <a:spcPts val="600"/>
              </a:spcAft>
              <a:buFont typeface="Wingdings" pitchFamily="2" charset="2"/>
              <a:buChar char="§"/>
            </a:pPr>
            <a:r>
              <a:rPr lang="en-US" sz="1900" dirty="0" smtClean="0"/>
              <a:t>After initiation of DC arc there was no detection for hours. However, shaking of klystron the neutrons were detected in a systematic and repetitive way. </a:t>
            </a:r>
          </a:p>
          <a:p>
            <a:pPr marL="273050" indent="-273050" algn="just">
              <a:spcBef>
                <a:spcPts val="600"/>
              </a:spcBef>
              <a:spcAft>
                <a:spcPts val="600"/>
              </a:spcAft>
              <a:buFont typeface="Wingdings" pitchFamily="2" charset="2"/>
              <a:buChar char="§"/>
            </a:pPr>
            <a:r>
              <a:rPr lang="en-US" sz="1900" dirty="0" smtClean="0"/>
              <a:t>The detection was triggered by a neutron-type particle, excluding contributions from photons. </a:t>
            </a:r>
          </a:p>
          <a:p>
            <a:pPr marL="273050" indent="-273050" algn="just">
              <a:spcBef>
                <a:spcPts val="600"/>
              </a:spcBef>
              <a:spcAft>
                <a:spcPts val="600"/>
              </a:spcAft>
              <a:buFont typeface="Wingdings" pitchFamily="2" charset="2"/>
              <a:buChar char="§"/>
            </a:pPr>
            <a:r>
              <a:rPr lang="en-US" sz="1900" dirty="0" smtClean="0"/>
              <a:t>However, these detections were anomalous, that is, they did not appear to be due to a flux of actual neutrons originating from the klystron. </a:t>
            </a:r>
          </a:p>
          <a:p>
            <a:pPr marL="273050" indent="-273050" algn="just">
              <a:spcBef>
                <a:spcPts val="600"/>
              </a:spcBef>
              <a:spcAft>
                <a:spcPts val="600"/>
              </a:spcAft>
              <a:buFont typeface="Wingdings" pitchFamily="2" charset="2"/>
              <a:buChar char="§"/>
            </a:pPr>
            <a:r>
              <a:rPr lang="en-US" sz="1900" dirty="0" smtClean="0"/>
              <a:t>This anomaly is established by the repeated “delayed detections,” that is, exposure of the detector to the klystron with no counts of any type, moving the detector away from the klystron, then seeing the detectors enter into off-scale vibrations and sonic alarms with zero photon counts. </a:t>
            </a:r>
            <a:endParaRPr lang="en-US" sz="1900" dirty="0"/>
          </a:p>
        </p:txBody>
      </p:sp>
      <p:grpSp>
        <p:nvGrpSpPr>
          <p:cNvPr id="19" name="Group 18"/>
          <p:cNvGrpSpPr/>
          <p:nvPr/>
        </p:nvGrpSpPr>
        <p:grpSpPr>
          <a:xfrm>
            <a:off x="0" y="0"/>
            <a:ext cx="9144000" cy="6869017"/>
            <a:chOff x="0" y="0"/>
            <a:chExt cx="9144000" cy="6869017"/>
          </a:xfrm>
        </p:grpSpPr>
        <p:grpSp>
          <p:nvGrpSpPr>
            <p:cNvPr id="20" name="Group 6"/>
            <p:cNvGrpSpPr/>
            <p:nvPr/>
          </p:nvGrpSpPr>
          <p:grpSpPr>
            <a:xfrm>
              <a:off x="0" y="0"/>
              <a:ext cx="9144000" cy="6869017"/>
              <a:chOff x="23750" y="0"/>
              <a:chExt cx="9144000" cy="6869017"/>
            </a:xfrm>
          </p:grpSpPr>
          <p:grpSp>
            <p:nvGrpSpPr>
              <p:cNvPr id="23" name="Group 9"/>
              <p:cNvGrpSpPr/>
              <p:nvPr/>
            </p:nvGrpSpPr>
            <p:grpSpPr>
              <a:xfrm>
                <a:off x="23750"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a:scene3d>
                <a:camera prst="obliqueBottomRight"/>
                <a:lightRig rig="threePt" dir="t"/>
              </a:scene3d>
            </p:grpSpPr>
            <p:sp>
              <p:nvSpPr>
                <p:cNvPr id="30" name="Rounded Rectangle 29"/>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1"/>
              <p:cNvGrpSpPr/>
              <p:nvPr/>
            </p:nvGrpSpPr>
            <p:grpSpPr>
              <a:xfrm>
                <a:off x="23750" y="6488017"/>
                <a:ext cx="9144000" cy="381000"/>
                <a:chOff x="0" y="6488017"/>
                <a:chExt cx="9144000" cy="381000"/>
              </a:xfrm>
            </p:grpSpPr>
            <p:grpSp>
              <p:nvGrpSpPr>
                <p:cNvPr id="25" name="Group 17"/>
                <p:cNvGrpSpPr/>
                <p:nvPr/>
              </p:nvGrpSpPr>
              <p:grpSpPr>
                <a:xfrm>
                  <a:off x="0" y="6488017"/>
                  <a:ext cx="9144000" cy="381000"/>
                  <a:chOff x="0" y="6488017"/>
                  <a:chExt cx="9144000" cy="381000"/>
                </a:xfrm>
              </p:grpSpPr>
              <p:sp>
                <p:nvSpPr>
                  <p:cNvPr id="28" name="Rounded Rectangle 27"/>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75000"/>
                        </a:schemeClr>
                      </a:solidFill>
                    </a:rPr>
                    <a:t>Chandrakant</a:t>
                  </a:r>
                  <a:r>
                    <a:rPr lang="en-US" sz="1600" dirty="0" smtClean="0">
                      <a:solidFill>
                        <a:schemeClr val="bg1">
                          <a:lumMod val="75000"/>
                        </a:schemeClr>
                      </a:solidFill>
                    </a:rPr>
                    <a:t>  S. </a:t>
                  </a:r>
                  <a:r>
                    <a:rPr lang="en-US" sz="1600" dirty="0" err="1" smtClean="0">
                      <a:solidFill>
                        <a:schemeClr val="bg1">
                          <a:lumMod val="75000"/>
                        </a:schemeClr>
                      </a:solidFill>
                    </a:rPr>
                    <a:t>Burande</a:t>
                  </a:r>
                  <a:r>
                    <a:rPr lang="en-US" sz="1600" dirty="0" smtClean="0">
                      <a:solidFill>
                        <a:schemeClr val="bg1">
                          <a:lumMod val="75000"/>
                        </a:schemeClr>
                      </a:solidFill>
                    </a:rPr>
                    <a:t>, VDCET, </a:t>
                  </a:r>
                  <a:r>
                    <a:rPr lang="en-US" sz="1600" dirty="0" err="1" smtClean="0">
                      <a:solidFill>
                        <a:schemeClr val="bg1">
                          <a:lumMod val="75000"/>
                        </a:schemeClr>
                      </a:solidFill>
                    </a:rPr>
                    <a:t>Mouda</a:t>
                  </a:r>
                  <a:r>
                    <a:rPr lang="en-US" sz="1600" dirty="0" smtClean="0">
                      <a:solidFill>
                        <a:schemeClr val="bg1">
                          <a:lumMod val="75000"/>
                        </a:schemeClr>
                      </a:solidFill>
                    </a:rPr>
                    <a:t>, India</a:t>
                  </a:r>
                  <a:endParaRPr lang="en-US" sz="1600" dirty="0">
                    <a:solidFill>
                      <a:schemeClr val="bg1">
                        <a:lumMod val="75000"/>
                      </a:schemeClr>
                    </a:solidFill>
                  </a:endParaRPr>
                </a:p>
              </p:txBody>
            </p:sp>
            <p:sp>
              <p:nvSpPr>
                <p:cNvPr id="27" name="TextBox 26"/>
                <p:cNvSpPr txBox="1"/>
                <p:nvPr/>
              </p:nvSpPr>
              <p:spPr>
                <a:xfrm>
                  <a:off x="1905000" y="6488668"/>
                  <a:ext cx="1872500" cy="338554"/>
                </a:xfrm>
                <a:prstGeom prst="rect">
                  <a:avLst/>
                </a:prstGeom>
                <a:noFill/>
              </p:spPr>
              <p:txBody>
                <a:bodyPr wrap="none" rtlCol="0">
                  <a:spAutoFit/>
                </a:bodyPr>
                <a:lstStyle/>
                <a:p>
                  <a:r>
                    <a:rPr lang="en-US" sz="1600" dirty="0" err="1" smtClean="0">
                      <a:solidFill>
                        <a:schemeClr val="bg1">
                          <a:lumMod val="75000"/>
                        </a:schemeClr>
                      </a:solidFill>
                    </a:rPr>
                    <a:t>Hadronic</a:t>
                  </a:r>
                  <a:r>
                    <a:rPr lang="en-US" sz="1600" dirty="0" smtClean="0">
                      <a:solidFill>
                        <a:schemeClr val="bg1">
                          <a:lumMod val="75000"/>
                        </a:schemeClr>
                      </a:solidFill>
                    </a:rPr>
                    <a:t> Mechanics</a:t>
                  </a:r>
                  <a:endParaRPr lang="en-US" sz="1600" dirty="0">
                    <a:solidFill>
                      <a:schemeClr val="bg1">
                        <a:lumMod val="75000"/>
                      </a:schemeClr>
                    </a:solidFill>
                  </a:endParaRPr>
                </a:p>
              </p:txBody>
            </p:sp>
          </p:grpSp>
        </p:grpSp>
        <p:sp>
          <p:nvSpPr>
            <p:cNvPr id="21" name="TextBox 20"/>
            <p:cNvSpPr txBox="1"/>
            <p:nvPr/>
          </p:nvSpPr>
          <p:spPr>
            <a:xfrm>
              <a:off x="5106040" y="116775"/>
              <a:ext cx="2894960" cy="646331"/>
            </a:xfrm>
            <a:prstGeom prst="rect">
              <a:avLst/>
            </a:prstGeom>
            <a:noFill/>
          </p:spPr>
          <p:txBody>
            <a:bodyPr wrap="none" rtlCol="0">
              <a:spAutoFit/>
            </a:bodyPr>
            <a:lstStyle/>
            <a:p>
              <a:r>
                <a:rPr lang="en-US" b="1" dirty="0" err="1" smtClean="0">
                  <a:solidFill>
                    <a:schemeClr val="bg1">
                      <a:lumMod val="65000"/>
                    </a:schemeClr>
                  </a:solidFill>
                </a:rPr>
                <a:t>Santilli</a:t>
              </a:r>
              <a:r>
                <a:rPr lang="en-US" b="1" dirty="0" smtClean="0">
                  <a:solidFill>
                    <a:schemeClr val="bg1">
                      <a:lumMod val="65000"/>
                    </a:schemeClr>
                  </a:solidFill>
                </a:rPr>
                <a:t> ‘s experiment </a:t>
              </a:r>
            </a:p>
            <a:p>
              <a:r>
                <a:rPr lang="en-US" b="1" dirty="0" smtClean="0">
                  <a:solidFill>
                    <a:schemeClr val="bg1">
                      <a:lumMod val="65000"/>
                    </a:schemeClr>
                  </a:solidFill>
                </a:rPr>
                <a:t>on the synthesis of neutrons</a:t>
              </a:r>
              <a:endParaRPr lang="en-US" dirty="0" smtClean="0">
                <a:solidFill>
                  <a:schemeClr val="bg1">
                    <a:lumMod val="65000"/>
                  </a:schemeClr>
                </a:solidFill>
              </a:endParaRPr>
            </a:p>
          </p:txBody>
        </p:sp>
        <p:sp>
          <p:nvSpPr>
            <p:cNvPr id="22" name="TextBox 21"/>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grpSp>
      <p:grpSp>
        <p:nvGrpSpPr>
          <p:cNvPr id="34" name="Group 33"/>
          <p:cNvGrpSpPr/>
          <p:nvPr/>
        </p:nvGrpSpPr>
        <p:grpSpPr>
          <a:xfrm>
            <a:off x="0" y="897575"/>
            <a:ext cx="3886200" cy="400110"/>
            <a:chOff x="3352800" y="990600"/>
            <a:chExt cx="3886200" cy="400110"/>
          </a:xfrm>
        </p:grpSpPr>
        <p:sp>
          <p:nvSpPr>
            <p:cNvPr id="32" name="Round Single Corner Rectangle 31"/>
            <p:cNvSpPr/>
            <p:nvPr/>
          </p:nvSpPr>
          <p:spPr>
            <a:xfrm>
              <a:off x="3352800" y="990600"/>
              <a:ext cx="3886200" cy="381000"/>
            </a:xfrm>
            <a:prstGeom prst="round1Rect">
              <a:avLst>
                <a:gd name="adj" fmla="val 50000"/>
              </a:avLst>
            </a:prstGeom>
            <a:solidFill>
              <a:srgbClr val="000099">
                <a:alpha val="72157"/>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886200" y="990600"/>
              <a:ext cx="3029612" cy="400110"/>
            </a:xfrm>
            <a:prstGeom prst="rect">
              <a:avLst/>
            </a:prstGeom>
            <a:noFill/>
          </p:spPr>
          <p:txBody>
            <a:bodyPr wrap="none" rtlCol="0">
              <a:spAutoFit/>
            </a:bodyPr>
            <a:lstStyle/>
            <a:p>
              <a:r>
                <a:rPr lang="en-IN" sz="2000" b="1" dirty="0" smtClean="0">
                  <a:solidFill>
                    <a:schemeClr val="bg1"/>
                  </a:solidFill>
                </a:rPr>
                <a:t>Experiment with Klystron-I</a:t>
              </a:r>
              <a:endParaRPr lang="en-IN" sz="2000" b="1" dirty="0">
                <a:solidFill>
                  <a:schemeClr val="bg1"/>
                </a:solidFill>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295400"/>
            <a:ext cx="8610600" cy="5016758"/>
          </a:xfrm>
          <a:prstGeom prst="rect">
            <a:avLst/>
          </a:prstGeom>
          <a:noFill/>
        </p:spPr>
        <p:txBody>
          <a:bodyPr wrap="square" rtlCol="0">
            <a:spAutoFit/>
          </a:bodyPr>
          <a:lstStyle/>
          <a:p>
            <a:pPr marL="233363" indent="-233363" algn="just">
              <a:spcBef>
                <a:spcPts val="600"/>
              </a:spcBef>
              <a:spcAft>
                <a:spcPts val="600"/>
              </a:spcAft>
              <a:buFont typeface="Wingdings" pitchFamily="2" charset="2"/>
              <a:buChar char="§"/>
            </a:pPr>
            <a:r>
              <a:rPr lang="en-US" sz="2000" dirty="0" smtClean="0"/>
              <a:t>Klystron-II was a rectangular, transparent, made up of PVC of dimension . This klystron was small in size than earlier one to avoid implosion caused by combustion with atmospheric oxygen. This test was conducted only once because of instantaneous off-scale detection of neutrons by all detectors which led to evacuation of the laboratory. Hence, this test was not repeated for safety.</a:t>
            </a:r>
          </a:p>
          <a:p>
            <a:pPr marL="233363" indent="-233363" algn="just">
              <a:spcBef>
                <a:spcPts val="600"/>
              </a:spcBef>
              <a:spcAft>
                <a:spcPts val="600"/>
              </a:spcAft>
              <a:buFont typeface="Wingdings" pitchFamily="2" charset="2"/>
              <a:buChar char="§"/>
            </a:pPr>
            <a:endParaRPr lang="en-US" sz="2000" dirty="0" smtClean="0"/>
          </a:p>
          <a:p>
            <a:pPr marL="233363" indent="-233363" algn="just">
              <a:spcBef>
                <a:spcPts val="600"/>
              </a:spcBef>
              <a:spcAft>
                <a:spcPts val="600"/>
              </a:spcAft>
              <a:buFont typeface="Wingdings" pitchFamily="2" charset="2"/>
              <a:buChar char="§"/>
            </a:pPr>
            <a:r>
              <a:rPr lang="en-US" sz="2000" dirty="0" smtClean="0"/>
              <a:t>Klystron-III was cylindrical made up of carbon steel pipe with 12” outer diameter, 0.5” wall thickness, 24” length and 3” thick end flanges to sustain hydrogen pressure up to 500 psi with the internal arc between throated tungsten electrodes controlled by outside mechanisms. This test was conceived for the conduction of the test at bigger hydrogen pressure compared to that of Klystron I. The test was conducted only once at 300 psi hydrogen pressures because of instantaneous, off-scale, neutron detections such to cause another evacuation of the laboratory.</a:t>
            </a:r>
            <a:endParaRPr lang="en-US" sz="2000" dirty="0"/>
          </a:p>
        </p:txBody>
      </p:sp>
      <p:grpSp>
        <p:nvGrpSpPr>
          <p:cNvPr id="19" name="Group 18"/>
          <p:cNvGrpSpPr/>
          <p:nvPr/>
        </p:nvGrpSpPr>
        <p:grpSpPr>
          <a:xfrm>
            <a:off x="0" y="0"/>
            <a:ext cx="9144000" cy="6869017"/>
            <a:chOff x="0" y="0"/>
            <a:chExt cx="9144000" cy="6869017"/>
          </a:xfrm>
        </p:grpSpPr>
        <p:grpSp>
          <p:nvGrpSpPr>
            <p:cNvPr id="20" name="Group 6"/>
            <p:cNvGrpSpPr/>
            <p:nvPr/>
          </p:nvGrpSpPr>
          <p:grpSpPr>
            <a:xfrm>
              <a:off x="0" y="0"/>
              <a:ext cx="9144000" cy="6869017"/>
              <a:chOff x="23750" y="0"/>
              <a:chExt cx="9144000" cy="6869017"/>
            </a:xfrm>
          </p:grpSpPr>
          <p:grpSp>
            <p:nvGrpSpPr>
              <p:cNvPr id="23" name="Group 9"/>
              <p:cNvGrpSpPr/>
              <p:nvPr/>
            </p:nvGrpSpPr>
            <p:grpSpPr>
              <a:xfrm>
                <a:off x="23750"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a:scene3d>
                <a:camera prst="obliqueBottomRight"/>
                <a:lightRig rig="threePt" dir="t"/>
              </a:scene3d>
            </p:grpSpPr>
            <p:sp>
              <p:nvSpPr>
                <p:cNvPr id="30" name="Rounded Rectangle 29"/>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1"/>
              <p:cNvGrpSpPr/>
              <p:nvPr/>
            </p:nvGrpSpPr>
            <p:grpSpPr>
              <a:xfrm>
                <a:off x="23750" y="6488017"/>
                <a:ext cx="9144000" cy="381000"/>
                <a:chOff x="0" y="6488017"/>
                <a:chExt cx="9144000" cy="381000"/>
              </a:xfrm>
            </p:grpSpPr>
            <p:grpSp>
              <p:nvGrpSpPr>
                <p:cNvPr id="25" name="Group 17"/>
                <p:cNvGrpSpPr/>
                <p:nvPr/>
              </p:nvGrpSpPr>
              <p:grpSpPr>
                <a:xfrm>
                  <a:off x="0" y="6488017"/>
                  <a:ext cx="9144000" cy="381000"/>
                  <a:chOff x="0" y="6488017"/>
                  <a:chExt cx="9144000" cy="381000"/>
                </a:xfrm>
              </p:grpSpPr>
              <p:sp>
                <p:nvSpPr>
                  <p:cNvPr id="28" name="Rounded Rectangle 27"/>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75000"/>
                        </a:schemeClr>
                      </a:solidFill>
                    </a:rPr>
                    <a:t>Chandrakant</a:t>
                  </a:r>
                  <a:r>
                    <a:rPr lang="en-US" sz="1600" dirty="0" smtClean="0">
                      <a:solidFill>
                        <a:schemeClr val="bg1">
                          <a:lumMod val="75000"/>
                        </a:schemeClr>
                      </a:solidFill>
                    </a:rPr>
                    <a:t>  S. </a:t>
                  </a:r>
                  <a:r>
                    <a:rPr lang="en-US" sz="1600" dirty="0" err="1" smtClean="0">
                      <a:solidFill>
                        <a:schemeClr val="bg1">
                          <a:lumMod val="75000"/>
                        </a:schemeClr>
                      </a:solidFill>
                    </a:rPr>
                    <a:t>Burande</a:t>
                  </a:r>
                  <a:r>
                    <a:rPr lang="en-US" sz="1600" dirty="0" smtClean="0">
                      <a:solidFill>
                        <a:schemeClr val="bg1">
                          <a:lumMod val="75000"/>
                        </a:schemeClr>
                      </a:solidFill>
                    </a:rPr>
                    <a:t>, VDCET, </a:t>
                  </a:r>
                  <a:r>
                    <a:rPr lang="en-US" sz="1600" dirty="0" err="1" smtClean="0">
                      <a:solidFill>
                        <a:schemeClr val="bg1">
                          <a:lumMod val="75000"/>
                        </a:schemeClr>
                      </a:solidFill>
                    </a:rPr>
                    <a:t>Mouda</a:t>
                  </a:r>
                  <a:r>
                    <a:rPr lang="en-US" sz="1600" dirty="0" smtClean="0">
                      <a:solidFill>
                        <a:schemeClr val="bg1">
                          <a:lumMod val="75000"/>
                        </a:schemeClr>
                      </a:solidFill>
                    </a:rPr>
                    <a:t>, India</a:t>
                  </a:r>
                  <a:endParaRPr lang="en-US" sz="1600" dirty="0">
                    <a:solidFill>
                      <a:schemeClr val="bg1">
                        <a:lumMod val="75000"/>
                      </a:schemeClr>
                    </a:solidFill>
                  </a:endParaRPr>
                </a:p>
              </p:txBody>
            </p:sp>
            <p:sp>
              <p:nvSpPr>
                <p:cNvPr id="27" name="TextBox 26"/>
                <p:cNvSpPr txBox="1"/>
                <p:nvPr/>
              </p:nvSpPr>
              <p:spPr>
                <a:xfrm>
                  <a:off x="1905000" y="6488668"/>
                  <a:ext cx="1872500" cy="338554"/>
                </a:xfrm>
                <a:prstGeom prst="rect">
                  <a:avLst/>
                </a:prstGeom>
                <a:noFill/>
              </p:spPr>
              <p:txBody>
                <a:bodyPr wrap="none" rtlCol="0">
                  <a:spAutoFit/>
                </a:bodyPr>
                <a:lstStyle/>
                <a:p>
                  <a:r>
                    <a:rPr lang="en-US" sz="1600" dirty="0" err="1" smtClean="0">
                      <a:solidFill>
                        <a:schemeClr val="bg1">
                          <a:lumMod val="75000"/>
                        </a:schemeClr>
                      </a:solidFill>
                    </a:rPr>
                    <a:t>Hadronic</a:t>
                  </a:r>
                  <a:r>
                    <a:rPr lang="en-US" sz="1600" dirty="0" smtClean="0">
                      <a:solidFill>
                        <a:schemeClr val="bg1">
                          <a:lumMod val="75000"/>
                        </a:schemeClr>
                      </a:solidFill>
                    </a:rPr>
                    <a:t> Mechanics</a:t>
                  </a:r>
                  <a:endParaRPr lang="en-US" sz="1600" dirty="0">
                    <a:solidFill>
                      <a:schemeClr val="bg1">
                        <a:lumMod val="75000"/>
                      </a:schemeClr>
                    </a:solidFill>
                  </a:endParaRPr>
                </a:p>
              </p:txBody>
            </p:sp>
          </p:grpSp>
        </p:grpSp>
        <p:sp>
          <p:nvSpPr>
            <p:cNvPr id="21" name="TextBox 20"/>
            <p:cNvSpPr txBox="1"/>
            <p:nvPr/>
          </p:nvSpPr>
          <p:spPr>
            <a:xfrm>
              <a:off x="5106040" y="116775"/>
              <a:ext cx="2894960" cy="646331"/>
            </a:xfrm>
            <a:prstGeom prst="rect">
              <a:avLst/>
            </a:prstGeom>
            <a:noFill/>
          </p:spPr>
          <p:txBody>
            <a:bodyPr wrap="none" rtlCol="0">
              <a:spAutoFit/>
            </a:bodyPr>
            <a:lstStyle/>
            <a:p>
              <a:r>
                <a:rPr lang="en-US" b="1" dirty="0" err="1" smtClean="0">
                  <a:solidFill>
                    <a:schemeClr val="bg1">
                      <a:lumMod val="65000"/>
                    </a:schemeClr>
                  </a:solidFill>
                </a:rPr>
                <a:t>Santilli</a:t>
              </a:r>
              <a:r>
                <a:rPr lang="en-US" b="1" dirty="0" smtClean="0">
                  <a:solidFill>
                    <a:schemeClr val="bg1">
                      <a:lumMod val="65000"/>
                    </a:schemeClr>
                  </a:solidFill>
                </a:rPr>
                <a:t> ‘s experiment </a:t>
              </a:r>
            </a:p>
            <a:p>
              <a:r>
                <a:rPr lang="en-US" b="1" dirty="0" smtClean="0">
                  <a:solidFill>
                    <a:schemeClr val="bg1">
                      <a:lumMod val="65000"/>
                    </a:schemeClr>
                  </a:solidFill>
                </a:rPr>
                <a:t>on the synthesis of neutron</a:t>
              </a:r>
              <a:endParaRPr lang="en-US" dirty="0" smtClean="0">
                <a:solidFill>
                  <a:schemeClr val="bg1">
                    <a:lumMod val="65000"/>
                  </a:schemeClr>
                </a:solidFill>
              </a:endParaRPr>
            </a:p>
          </p:txBody>
        </p:sp>
        <p:sp>
          <p:nvSpPr>
            <p:cNvPr id="22" name="TextBox 21"/>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grpSp>
      <p:grpSp>
        <p:nvGrpSpPr>
          <p:cNvPr id="16" name="Group 15"/>
          <p:cNvGrpSpPr/>
          <p:nvPr/>
        </p:nvGrpSpPr>
        <p:grpSpPr>
          <a:xfrm>
            <a:off x="0" y="897575"/>
            <a:ext cx="3886200" cy="400110"/>
            <a:chOff x="3352800" y="990600"/>
            <a:chExt cx="3886200" cy="400110"/>
          </a:xfrm>
        </p:grpSpPr>
        <p:sp>
          <p:nvSpPr>
            <p:cNvPr id="17" name="Round Single Corner Rectangle 16"/>
            <p:cNvSpPr/>
            <p:nvPr/>
          </p:nvSpPr>
          <p:spPr>
            <a:xfrm>
              <a:off x="3352800" y="990600"/>
              <a:ext cx="3886200" cy="381000"/>
            </a:xfrm>
            <a:prstGeom prst="round1Rect">
              <a:avLst>
                <a:gd name="adj" fmla="val 50000"/>
              </a:avLst>
            </a:prstGeom>
            <a:solidFill>
              <a:srgbClr val="000099">
                <a:alpha val="72157"/>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86200" y="990600"/>
              <a:ext cx="3098541" cy="400110"/>
            </a:xfrm>
            <a:prstGeom prst="rect">
              <a:avLst/>
            </a:prstGeom>
            <a:noFill/>
          </p:spPr>
          <p:txBody>
            <a:bodyPr wrap="none" rtlCol="0">
              <a:spAutoFit/>
            </a:bodyPr>
            <a:lstStyle/>
            <a:p>
              <a:r>
                <a:rPr lang="en-IN" sz="2000" b="1" dirty="0" smtClean="0">
                  <a:solidFill>
                    <a:schemeClr val="bg1"/>
                  </a:solidFill>
                </a:rPr>
                <a:t>Experiment with Klystron-II</a:t>
              </a:r>
              <a:endParaRPr lang="en-IN" sz="2000" b="1" dirty="0">
                <a:solidFill>
                  <a:schemeClr val="bg1"/>
                </a:solidFill>
              </a:endParaRPr>
            </a:p>
          </p:txBody>
        </p:sp>
      </p:grpSp>
      <p:grpSp>
        <p:nvGrpSpPr>
          <p:cNvPr id="32" name="Group 31"/>
          <p:cNvGrpSpPr/>
          <p:nvPr/>
        </p:nvGrpSpPr>
        <p:grpSpPr>
          <a:xfrm>
            <a:off x="-11875" y="3333690"/>
            <a:ext cx="3886200" cy="400110"/>
            <a:chOff x="3352800" y="990600"/>
            <a:chExt cx="3886200" cy="400110"/>
          </a:xfrm>
        </p:grpSpPr>
        <p:sp>
          <p:nvSpPr>
            <p:cNvPr id="33" name="Round Single Corner Rectangle 32"/>
            <p:cNvSpPr/>
            <p:nvPr/>
          </p:nvSpPr>
          <p:spPr>
            <a:xfrm>
              <a:off x="3352800" y="990600"/>
              <a:ext cx="3886200" cy="381000"/>
            </a:xfrm>
            <a:prstGeom prst="round1Rect">
              <a:avLst>
                <a:gd name="adj" fmla="val 50000"/>
              </a:avLst>
            </a:prstGeom>
            <a:solidFill>
              <a:srgbClr val="000099">
                <a:alpha val="72157"/>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886200" y="990600"/>
              <a:ext cx="3167470" cy="400110"/>
            </a:xfrm>
            <a:prstGeom prst="rect">
              <a:avLst/>
            </a:prstGeom>
            <a:noFill/>
          </p:spPr>
          <p:txBody>
            <a:bodyPr wrap="none" rtlCol="0">
              <a:spAutoFit/>
            </a:bodyPr>
            <a:lstStyle/>
            <a:p>
              <a:r>
                <a:rPr lang="en-IN" sz="2000" b="1" dirty="0" smtClean="0">
                  <a:solidFill>
                    <a:schemeClr val="bg1"/>
                  </a:solidFill>
                </a:rPr>
                <a:t>Experiment with Klystron-III</a:t>
              </a:r>
              <a:endParaRPr lang="en-IN" sz="2000" b="1" dirty="0">
                <a:solidFill>
                  <a:schemeClr val="bg1"/>
                </a:solidFill>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p:nvPr/>
        </p:nvGrpSpPr>
        <p:grpSpPr>
          <a:xfrm>
            <a:off x="0" y="0"/>
            <a:ext cx="9144000" cy="6869017"/>
            <a:chOff x="0" y="0"/>
            <a:chExt cx="9144000" cy="6869017"/>
          </a:xfrm>
        </p:grpSpPr>
        <p:grpSp>
          <p:nvGrpSpPr>
            <p:cNvPr id="3" name="Group 6"/>
            <p:cNvGrpSpPr/>
            <p:nvPr/>
          </p:nvGrpSpPr>
          <p:grpSpPr>
            <a:xfrm>
              <a:off x="0" y="0"/>
              <a:ext cx="9144000" cy="6869017"/>
              <a:chOff x="23750" y="0"/>
              <a:chExt cx="9144000" cy="6869017"/>
            </a:xfrm>
          </p:grpSpPr>
          <p:grpSp>
            <p:nvGrpSpPr>
              <p:cNvPr id="5" name="Group 9"/>
              <p:cNvGrpSpPr/>
              <p:nvPr/>
            </p:nvGrpSpPr>
            <p:grpSpPr>
              <a:xfrm>
                <a:off x="23750"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a:scene3d>
                <a:camera prst="obliqueBottomRight"/>
                <a:lightRig rig="threePt" dir="t"/>
              </a:scene3d>
            </p:grpSpPr>
            <p:sp>
              <p:nvSpPr>
                <p:cNvPr id="30" name="Rounded Rectangle 29"/>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1"/>
              <p:cNvGrpSpPr/>
              <p:nvPr/>
            </p:nvGrpSpPr>
            <p:grpSpPr>
              <a:xfrm>
                <a:off x="23750" y="6488017"/>
                <a:ext cx="9144000" cy="381000"/>
                <a:chOff x="0" y="6488017"/>
                <a:chExt cx="9144000" cy="381000"/>
              </a:xfrm>
            </p:grpSpPr>
            <p:grpSp>
              <p:nvGrpSpPr>
                <p:cNvPr id="7" name="Group 17"/>
                <p:cNvGrpSpPr/>
                <p:nvPr/>
              </p:nvGrpSpPr>
              <p:grpSpPr>
                <a:xfrm>
                  <a:off x="0" y="6488017"/>
                  <a:ext cx="9144000" cy="381000"/>
                  <a:chOff x="0" y="6488017"/>
                  <a:chExt cx="9144000" cy="381000"/>
                </a:xfrm>
              </p:grpSpPr>
              <p:sp>
                <p:nvSpPr>
                  <p:cNvPr id="28" name="Rounded Rectangle 27"/>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75000"/>
                        </a:schemeClr>
                      </a:solidFill>
                    </a:rPr>
                    <a:t>Chandrakant</a:t>
                  </a:r>
                  <a:r>
                    <a:rPr lang="en-US" sz="1600" dirty="0" smtClean="0">
                      <a:solidFill>
                        <a:schemeClr val="bg1">
                          <a:lumMod val="75000"/>
                        </a:schemeClr>
                      </a:solidFill>
                    </a:rPr>
                    <a:t>  S. </a:t>
                  </a:r>
                  <a:r>
                    <a:rPr lang="en-US" sz="1600" dirty="0" err="1" smtClean="0">
                      <a:solidFill>
                        <a:schemeClr val="bg1">
                          <a:lumMod val="75000"/>
                        </a:schemeClr>
                      </a:solidFill>
                    </a:rPr>
                    <a:t>Burande</a:t>
                  </a:r>
                  <a:r>
                    <a:rPr lang="en-US" sz="1600" dirty="0" smtClean="0">
                      <a:solidFill>
                        <a:schemeClr val="bg1">
                          <a:lumMod val="75000"/>
                        </a:schemeClr>
                      </a:solidFill>
                    </a:rPr>
                    <a:t>, VDCET, </a:t>
                  </a:r>
                  <a:r>
                    <a:rPr lang="en-US" sz="1600" dirty="0" err="1" smtClean="0">
                      <a:solidFill>
                        <a:schemeClr val="bg1">
                          <a:lumMod val="75000"/>
                        </a:schemeClr>
                      </a:solidFill>
                    </a:rPr>
                    <a:t>Mouda</a:t>
                  </a:r>
                  <a:r>
                    <a:rPr lang="en-US" sz="1600" dirty="0" smtClean="0">
                      <a:solidFill>
                        <a:schemeClr val="bg1">
                          <a:lumMod val="75000"/>
                        </a:schemeClr>
                      </a:solidFill>
                    </a:rPr>
                    <a:t>, India</a:t>
                  </a:r>
                  <a:endParaRPr lang="en-US" sz="1600" dirty="0">
                    <a:solidFill>
                      <a:schemeClr val="bg1">
                        <a:lumMod val="75000"/>
                      </a:schemeClr>
                    </a:solidFill>
                  </a:endParaRPr>
                </a:p>
              </p:txBody>
            </p:sp>
            <p:sp>
              <p:nvSpPr>
                <p:cNvPr id="27" name="TextBox 26"/>
                <p:cNvSpPr txBox="1"/>
                <p:nvPr/>
              </p:nvSpPr>
              <p:spPr>
                <a:xfrm>
                  <a:off x="1905000" y="6488668"/>
                  <a:ext cx="1872500" cy="338554"/>
                </a:xfrm>
                <a:prstGeom prst="rect">
                  <a:avLst/>
                </a:prstGeom>
                <a:noFill/>
              </p:spPr>
              <p:txBody>
                <a:bodyPr wrap="none" rtlCol="0">
                  <a:spAutoFit/>
                </a:bodyPr>
                <a:lstStyle/>
                <a:p>
                  <a:r>
                    <a:rPr lang="en-US" sz="1600" dirty="0" err="1" smtClean="0">
                      <a:solidFill>
                        <a:schemeClr val="bg1">
                          <a:lumMod val="75000"/>
                        </a:schemeClr>
                      </a:solidFill>
                    </a:rPr>
                    <a:t>Hadronic</a:t>
                  </a:r>
                  <a:r>
                    <a:rPr lang="en-US" sz="1600" dirty="0" smtClean="0">
                      <a:solidFill>
                        <a:schemeClr val="bg1">
                          <a:lumMod val="75000"/>
                        </a:schemeClr>
                      </a:solidFill>
                    </a:rPr>
                    <a:t> Mechanics</a:t>
                  </a:r>
                  <a:endParaRPr lang="en-US" sz="1600" dirty="0">
                    <a:solidFill>
                      <a:schemeClr val="bg1">
                        <a:lumMod val="75000"/>
                      </a:schemeClr>
                    </a:solidFill>
                  </a:endParaRPr>
                </a:p>
              </p:txBody>
            </p:sp>
          </p:grpSp>
        </p:grpSp>
        <p:sp>
          <p:nvSpPr>
            <p:cNvPr id="21" name="TextBox 20"/>
            <p:cNvSpPr txBox="1"/>
            <p:nvPr/>
          </p:nvSpPr>
          <p:spPr>
            <a:xfrm>
              <a:off x="5106040" y="116775"/>
              <a:ext cx="2894960" cy="646331"/>
            </a:xfrm>
            <a:prstGeom prst="rect">
              <a:avLst/>
            </a:prstGeom>
            <a:noFill/>
          </p:spPr>
          <p:txBody>
            <a:bodyPr wrap="none" rtlCol="0">
              <a:spAutoFit/>
            </a:bodyPr>
            <a:lstStyle/>
            <a:p>
              <a:r>
                <a:rPr lang="en-US" b="1" dirty="0" err="1" smtClean="0">
                  <a:solidFill>
                    <a:schemeClr val="bg1">
                      <a:lumMod val="65000"/>
                    </a:schemeClr>
                  </a:solidFill>
                </a:rPr>
                <a:t>Santilli</a:t>
              </a:r>
              <a:r>
                <a:rPr lang="en-US" b="1" dirty="0" smtClean="0">
                  <a:solidFill>
                    <a:schemeClr val="bg1">
                      <a:lumMod val="65000"/>
                    </a:schemeClr>
                  </a:solidFill>
                </a:rPr>
                <a:t> ‘s experiment </a:t>
              </a:r>
            </a:p>
            <a:p>
              <a:r>
                <a:rPr lang="en-US" b="1" dirty="0" smtClean="0">
                  <a:solidFill>
                    <a:schemeClr val="bg1">
                      <a:lumMod val="65000"/>
                    </a:schemeClr>
                  </a:solidFill>
                </a:rPr>
                <a:t>on the synthesis of neutron</a:t>
              </a:r>
              <a:endParaRPr lang="en-US" dirty="0" smtClean="0">
                <a:solidFill>
                  <a:schemeClr val="bg1">
                    <a:lumMod val="65000"/>
                  </a:schemeClr>
                </a:solidFill>
              </a:endParaRPr>
            </a:p>
          </p:txBody>
        </p:sp>
        <p:sp>
          <p:nvSpPr>
            <p:cNvPr id="22" name="TextBox 21"/>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grpSp>
      <p:grpSp>
        <p:nvGrpSpPr>
          <p:cNvPr id="8" name="Group 15"/>
          <p:cNvGrpSpPr/>
          <p:nvPr/>
        </p:nvGrpSpPr>
        <p:grpSpPr>
          <a:xfrm>
            <a:off x="0" y="897575"/>
            <a:ext cx="3886200" cy="400110"/>
            <a:chOff x="3352800" y="990600"/>
            <a:chExt cx="3886200" cy="400110"/>
          </a:xfrm>
        </p:grpSpPr>
        <p:sp>
          <p:nvSpPr>
            <p:cNvPr id="17" name="Round Single Corner Rectangle 16"/>
            <p:cNvSpPr/>
            <p:nvPr/>
          </p:nvSpPr>
          <p:spPr>
            <a:xfrm>
              <a:off x="3352800" y="990600"/>
              <a:ext cx="3886200" cy="381000"/>
            </a:xfrm>
            <a:prstGeom prst="round1Rect">
              <a:avLst>
                <a:gd name="adj" fmla="val 50000"/>
              </a:avLst>
            </a:prstGeom>
            <a:solidFill>
              <a:srgbClr val="000099">
                <a:alpha val="72157"/>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86200" y="990600"/>
              <a:ext cx="2907399" cy="400110"/>
            </a:xfrm>
            <a:prstGeom prst="rect">
              <a:avLst/>
            </a:prstGeom>
            <a:noFill/>
          </p:spPr>
          <p:txBody>
            <a:bodyPr wrap="none" rtlCol="0">
              <a:spAutoFit/>
            </a:bodyPr>
            <a:lstStyle/>
            <a:p>
              <a:r>
                <a:rPr lang="en-IN" sz="2000" b="1" dirty="0" smtClean="0">
                  <a:solidFill>
                    <a:schemeClr val="bg1"/>
                  </a:solidFill>
                </a:rPr>
                <a:t>Conclusion of Experiment</a:t>
              </a:r>
              <a:endParaRPr lang="en-IN" sz="2000" b="1" dirty="0">
                <a:solidFill>
                  <a:schemeClr val="bg1"/>
                </a:solidFill>
              </a:endParaRPr>
            </a:p>
          </p:txBody>
        </p:sp>
      </p:grpSp>
      <p:pic>
        <p:nvPicPr>
          <p:cNvPr id="100355" name="Picture 3"/>
          <p:cNvPicPr>
            <a:picLocks noChangeAspect="1" noChangeArrowheads="1"/>
          </p:cNvPicPr>
          <p:nvPr/>
        </p:nvPicPr>
        <p:blipFill>
          <a:blip r:embed="rId2" cstate="print"/>
          <a:srcRect/>
          <a:stretch>
            <a:fillRect/>
          </a:stretch>
        </p:blipFill>
        <p:spPr bwMode="auto">
          <a:xfrm>
            <a:off x="428625" y="1381125"/>
            <a:ext cx="8286750" cy="501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676400"/>
            <a:ext cx="8534400" cy="3631763"/>
          </a:xfrm>
          <a:prstGeom prst="rect">
            <a:avLst/>
          </a:prstGeom>
          <a:noFill/>
        </p:spPr>
        <p:txBody>
          <a:bodyPr wrap="square" rtlCol="0">
            <a:spAutoFit/>
          </a:bodyPr>
          <a:lstStyle/>
          <a:p>
            <a:pPr marL="355600" indent="-355600" algn="just">
              <a:spcBef>
                <a:spcPts val="600"/>
              </a:spcBef>
              <a:spcAft>
                <a:spcPts val="600"/>
              </a:spcAft>
              <a:buFont typeface="Wingdings" pitchFamily="2" charset="2"/>
              <a:buChar char="§"/>
            </a:pPr>
            <a:r>
              <a:rPr lang="en-US" sz="2000" dirty="0" err="1" smtClean="0"/>
              <a:t>Santilli</a:t>
            </a:r>
            <a:r>
              <a:rPr lang="en-US" sz="2000" dirty="0" smtClean="0"/>
              <a:t> replaces the neutrino as a physical particle in our </a:t>
            </a:r>
            <a:r>
              <a:rPr lang="en-US" sz="2000" dirty="0" err="1" smtClean="0"/>
              <a:t>spacetime</a:t>
            </a:r>
            <a:r>
              <a:rPr lang="en-US" sz="2000" dirty="0" smtClean="0"/>
              <a:t> with a longitudinal impulse originated by the ether as a universal substratum, is called  "</a:t>
            </a:r>
            <a:r>
              <a:rPr lang="en-US" sz="2000" dirty="0" err="1" smtClean="0"/>
              <a:t>etherino</a:t>
            </a:r>
            <a:r>
              <a:rPr lang="en-US" sz="2000" dirty="0" smtClean="0"/>
              <a:t>". </a:t>
            </a:r>
          </a:p>
          <a:p>
            <a:pPr marL="355600" indent="-355600" algn="just">
              <a:spcBef>
                <a:spcPts val="600"/>
              </a:spcBef>
              <a:spcAft>
                <a:spcPts val="600"/>
              </a:spcAft>
              <a:buFont typeface="Wingdings" pitchFamily="2" charset="2"/>
              <a:buChar char="§"/>
            </a:pPr>
            <a:r>
              <a:rPr lang="en-US" sz="2000" dirty="0" smtClean="0"/>
              <a:t>In this view, all physical quantities missing in the neutron synthesis, such as energy and spin, are delivered by said impulse. </a:t>
            </a:r>
          </a:p>
          <a:p>
            <a:pPr marL="355600" indent="-355600" algn="just">
              <a:spcBef>
                <a:spcPts val="600"/>
              </a:spcBef>
              <a:spcAft>
                <a:spcPts val="600"/>
              </a:spcAft>
              <a:buFont typeface="Wingdings" pitchFamily="2" charset="2"/>
              <a:buChar char="§"/>
            </a:pPr>
            <a:r>
              <a:rPr lang="en-US" sz="2000" dirty="0" smtClean="0"/>
              <a:t>A particular motivation for the </a:t>
            </a:r>
            <a:r>
              <a:rPr lang="en-US" sz="2000" dirty="0" err="1" smtClean="0"/>
              <a:t>etherino</a:t>
            </a:r>
            <a:r>
              <a:rPr lang="en-US" sz="2000" dirty="0" smtClean="0"/>
              <a:t> hypothesis is due to the evident difficulties in accepting that neutrino now believed to have mass could traverse entire planets and stars without appreciable scattering. </a:t>
            </a:r>
          </a:p>
          <a:p>
            <a:pPr marL="355600" indent="-355600" algn="just">
              <a:spcBef>
                <a:spcPts val="600"/>
              </a:spcBef>
              <a:spcAft>
                <a:spcPts val="600"/>
              </a:spcAft>
              <a:buFont typeface="Wingdings" pitchFamily="2" charset="2"/>
              <a:buChar char="§"/>
            </a:pPr>
            <a:r>
              <a:rPr lang="en-US" sz="2000" dirty="0" smtClean="0"/>
              <a:t>However, this difficulty is resolved by the propagation of a longitudinal impulse in the universal substratum because it would underlie matter.</a:t>
            </a:r>
          </a:p>
        </p:txBody>
      </p:sp>
      <p:grpSp>
        <p:nvGrpSpPr>
          <p:cNvPr id="19" name="Group 18"/>
          <p:cNvGrpSpPr/>
          <p:nvPr/>
        </p:nvGrpSpPr>
        <p:grpSpPr>
          <a:xfrm>
            <a:off x="0" y="0"/>
            <a:ext cx="9144000" cy="6869017"/>
            <a:chOff x="0" y="0"/>
            <a:chExt cx="9144000" cy="6869017"/>
          </a:xfrm>
        </p:grpSpPr>
        <p:grpSp>
          <p:nvGrpSpPr>
            <p:cNvPr id="20" name="Group 6"/>
            <p:cNvGrpSpPr/>
            <p:nvPr/>
          </p:nvGrpSpPr>
          <p:grpSpPr>
            <a:xfrm>
              <a:off x="0" y="0"/>
              <a:ext cx="9144000" cy="6869017"/>
              <a:chOff x="23750" y="0"/>
              <a:chExt cx="9144000" cy="6869017"/>
            </a:xfrm>
          </p:grpSpPr>
          <p:grpSp>
            <p:nvGrpSpPr>
              <p:cNvPr id="23" name="Group 9"/>
              <p:cNvGrpSpPr/>
              <p:nvPr/>
            </p:nvGrpSpPr>
            <p:grpSpPr>
              <a:xfrm>
                <a:off x="23750"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a:scene3d>
                <a:camera prst="obliqueBottomRight"/>
                <a:lightRig rig="threePt" dir="t"/>
              </a:scene3d>
            </p:grpSpPr>
            <p:sp>
              <p:nvSpPr>
                <p:cNvPr id="30" name="Rounded Rectangle 29"/>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1"/>
              <p:cNvGrpSpPr/>
              <p:nvPr/>
            </p:nvGrpSpPr>
            <p:grpSpPr>
              <a:xfrm>
                <a:off x="23750" y="6488017"/>
                <a:ext cx="9144000" cy="381000"/>
                <a:chOff x="0" y="6488017"/>
                <a:chExt cx="9144000" cy="381000"/>
              </a:xfrm>
            </p:grpSpPr>
            <p:grpSp>
              <p:nvGrpSpPr>
                <p:cNvPr id="25" name="Group 17"/>
                <p:cNvGrpSpPr/>
                <p:nvPr/>
              </p:nvGrpSpPr>
              <p:grpSpPr>
                <a:xfrm>
                  <a:off x="0" y="6488017"/>
                  <a:ext cx="9144000" cy="381000"/>
                  <a:chOff x="0" y="6488017"/>
                  <a:chExt cx="9144000" cy="381000"/>
                </a:xfrm>
              </p:grpSpPr>
              <p:sp>
                <p:nvSpPr>
                  <p:cNvPr id="28" name="Rounded Rectangle 27"/>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75000"/>
                        </a:schemeClr>
                      </a:solidFill>
                    </a:rPr>
                    <a:t>Chandrakant</a:t>
                  </a:r>
                  <a:r>
                    <a:rPr lang="en-US" sz="1600" dirty="0" smtClean="0">
                      <a:solidFill>
                        <a:schemeClr val="bg1">
                          <a:lumMod val="75000"/>
                        </a:schemeClr>
                      </a:solidFill>
                    </a:rPr>
                    <a:t>  S. </a:t>
                  </a:r>
                  <a:r>
                    <a:rPr lang="en-US" sz="1600" dirty="0" err="1" smtClean="0">
                      <a:solidFill>
                        <a:schemeClr val="bg1">
                          <a:lumMod val="75000"/>
                        </a:schemeClr>
                      </a:solidFill>
                    </a:rPr>
                    <a:t>Burande</a:t>
                  </a:r>
                  <a:r>
                    <a:rPr lang="en-US" sz="1600" dirty="0" smtClean="0">
                      <a:solidFill>
                        <a:schemeClr val="bg1">
                          <a:lumMod val="75000"/>
                        </a:schemeClr>
                      </a:solidFill>
                    </a:rPr>
                    <a:t>, VDCET, </a:t>
                  </a:r>
                  <a:r>
                    <a:rPr lang="en-US" sz="1600" dirty="0" err="1" smtClean="0">
                      <a:solidFill>
                        <a:schemeClr val="bg1">
                          <a:lumMod val="75000"/>
                        </a:schemeClr>
                      </a:solidFill>
                    </a:rPr>
                    <a:t>Mouda</a:t>
                  </a:r>
                  <a:r>
                    <a:rPr lang="en-US" sz="1600" dirty="0" smtClean="0">
                      <a:solidFill>
                        <a:schemeClr val="bg1">
                          <a:lumMod val="75000"/>
                        </a:schemeClr>
                      </a:solidFill>
                    </a:rPr>
                    <a:t>, India</a:t>
                  </a:r>
                  <a:endParaRPr lang="en-US" sz="1600" dirty="0">
                    <a:solidFill>
                      <a:schemeClr val="bg1">
                        <a:lumMod val="75000"/>
                      </a:schemeClr>
                    </a:solidFill>
                  </a:endParaRPr>
                </a:p>
              </p:txBody>
            </p:sp>
            <p:sp>
              <p:nvSpPr>
                <p:cNvPr id="27" name="TextBox 26"/>
                <p:cNvSpPr txBox="1"/>
                <p:nvPr/>
              </p:nvSpPr>
              <p:spPr>
                <a:xfrm>
                  <a:off x="1905000" y="6488668"/>
                  <a:ext cx="1872500" cy="338554"/>
                </a:xfrm>
                <a:prstGeom prst="rect">
                  <a:avLst/>
                </a:prstGeom>
                <a:noFill/>
              </p:spPr>
              <p:txBody>
                <a:bodyPr wrap="none" rtlCol="0">
                  <a:spAutoFit/>
                </a:bodyPr>
                <a:lstStyle/>
                <a:p>
                  <a:r>
                    <a:rPr lang="en-US" sz="1600" dirty="0" err="1" smtClean="0">
                      <a:solidFill>
                        <a:schemeClr val="bg1">
                          <a:lumMod val="75000"/>
                        </a:schemeClr>
                      </a:solidFill>
                    </a:rPr>
                    <a:t>Hadronic</a:t>
                  </a:r>
                  <a:r>
                    <a:rPr lang="en-US" sz="1600" dirty="0" smtClean="0">
                      <a:solidFill>
                        <a:schemeClr val="bg1">
                          <a:lumMod val="75000"/>
                        </a:schemeClr>
                      </a:solidFill>
                    </a:rPr>
                    <a:t> Mechanics</a:t>
                  </a:r>
                  <a:endParaRPr lang="en-US" sz="1600" dirty="0">
                    <a:solidFill>
                      <a:schemeClr val="bg1">
                        <a:lumMod val="75000"/>
                      </a:schemeClr>
                    </a:solidFill>
                  </a:endParaRPr>
                </a:p>
              </p:txBody>
            </p:sp>
          </p:grpSp>
        </p:grpSp>
        <p:sp>
          <p:nvSpPr>
            <p:cNvPr id="21" name="TextBox 20"/>
            <p:cNvSpPr txBox="1"/>
            <p:nvPr/>
          </p:nvSpPr>
          <p:spPr>
            <a:xfrm>
              <a:off x="5105400" y="228600"/>
              <a:ext cx="3096297" cy="369332"/>
            </a:xfrm>
            <a:prstGeom prst="rect">
              <a:avLst/>
            </a:prstGeom>
            <a:noFill/>
          </p:spPr>
          <p:txBody>
            <a:bodyPr wrap="none" rtlCol="0">
              <a:spAutoFit/>
            </a:bodyPr>
            <a:lstStyle/>
            <a:p>
              <a:r>
                <a:rPr lang="en-US" b="1" dirty="0" err="1" smtClean="0">
                  <a:solidFill>
                    <a:schemeClr val="bg1"/>
                  </a:solidFill>
                </a:rPr>
                <a:t>Santilli’s</a:t>
              </a:r>
              <a:r>
                <a:rPr lang="en-US" b="1" dirty="0" smtClean="0">
                  <a:solidFill>
                    <a:schemeClr val="bg1"/>
                  </a:solidFill>
                </a:rPr>
                <a:t> </a:t>
              </a:r>
              <a:r>
                <a:rPr lang="en-US" b="1" dirty="0" err="1" smtClean="0">
                  <a:solidFill>
                    <a:schemeClr val="bg1"/>
                  </a:solidFill>
                </a:rPr>
                <a:t>Aetherino</a:t>
              </a:r>
              <a:r>
                <a:rPr lang="en-US" b="1" dirty="0" smtClean="0">
                  <a:solidFill>
                    <a:schemeClr val="bg1"/>
                  </a:solidFill>
                </a:rPr>
                <a:t> Hypothesis</a:t>
              </a:r>
              <a:endParaRPr lang="en-US" dirty="0" smtClean="0">
                <a:solidFill>
                  <a:schemeClr val="bg1"/>
                </a:solidFill>
              </a:endParaRPr>
            </a:p>
          </p:txBody>
        </p:sp>
        <p:sp>
          <p:nvSpPr>
            <p:cNvPr id="22" name="TextBox 21"/>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grpSp>
      <p:grpSp>
        <p:nvGrpSpPr>
          <p:cNvPr id="16" name="Group 15"/>
          <p:cNvGrpSpPr/>
          <p:nvPr/>
        </p:nvGrpSpPr>
        <p:grpSpPr>
          <a:xfrm>
            <a:off x="0" y="1143000"/>
            <a:ext cx="3964789" cy="400110"/>
            <a:chOff x="3352800" y="990600"/>
            <a:chExt cx="3964789" cy="400110"/>
          </a:xfrm>
        </p:grpSpPr>
        <p:sp>
          <p:nvSpPr>
            <p:cNvPr id="17" name="Round Single Corner Rectangle 16"/>
            <p:cNvSpPr/>
            <p:nvPr/>
          </p:nvSpPr>
          <p:spPr>
            <a:xfrm>
              <a:off x="3352800" y="990600"/>
              <a:ext cx="3886200" cy="381000"/>
            </a:xfrm>
            <a:prstGeom prst="round1Rect">
              <a:avLst>
                <a:gd name="adj" fmla="val 50000"/>
              </a:avLst>
            </a:prstGeom>
            <a:solidFill>
              <a:srgbClr val="000099">
                <a:alpha val="72157"/>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86200" y="990600"/>
              <a:ext cx="3431389" cy="400110"/>
            </a:xfrm>
            <a:prstGeom prst="rect">
              <a:avLst/>
            </a:prstGeom>
            <a:noFill/>
          </p:spPr>
          <p:txBody>
            <a:bodyPr wrap="none" rtlCol="0">
              <a:spAutoFit/>
            </a:bodyPr>
            <a:lstStyle/>
            <a:p>
              <a:r>
                <a:rPr lang="en-US" sz="2000" b="1" dirty="0" err="1" smtClean="0">
                  <a:solidFill>
                    <a:schemeClr val="bg1"/>
                  </a:solidFill>
                </a:rPr>
                <a:t>Santilli’s</a:t>
              </a:r>
              <a:r>
                <a:rPr lang="en-US" sz="2000" b="1" dirty="0" smtClean="0">
                  <a:solidFill>
                    <a:schemeClr val="bg1"/>
                  </a:solidFill>
                </a:rPr>
                <a:t> </a:t>
              </a:r>
              <a:r>
                <a:rPr lang="en-US" sz="2000" b="1" dirty="0" err="1" smtClean="0">
                  <a:solidFill>
                    <a:schemeClr val="bg1"/>
                  </a:solidFill>
                </a:rPr>
                <a:t>Aetherino</a:t>
              </a:r>
              <a:r>
                <a:rPr lang="en-US" sz="2000" b="1" dirty="0" smtClean="0">
                  <a:solidFill>
                    <a:schemeClr val="bg1"/>
                  </a:solidFill>
                </a:rPr>
                <a:t> Hypothesis</a:t>
              </a:r>
              <a:endParaRPr lang="en-US" sz="2000" dirty="0" smtClean="0">
                <a:solidFill>
                  <a:schemeClr val="bg1"/>
                </a:solidFill>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789826"/>
            <a:ext cx="8077200" cy="3323987"/>
          </a:xfrm>
          <a:prstGeom prst="rect">
            <a:avLst/>
          </a:prstGeom>
          <a:noFill/>
        </p:spPr>
        <p:txBody>
          <a:bodyPr wrap="square" rtlCol="0">
            <a:spAutoFit/>
          </a:bodyPr>
          <a:lstStyle/>
          <a:p>
            <a:pPr marL="355600" indent="-355600" algn="just">
              <a:spcBef>
                <a:spcPts val="600"/>
              </a:spcBef>
              <a:spcAft>
                <a:spcPts val="600"/>
              </a:spcAft>
              <a:buFont typeface="Wingdings" pitchFamily="2" charset="2"/>
              <a:buChar char="§"/>
            </a:pPr>
            <a:r>
              <a:rPr lang="en-US" sz="2000" dirty="0" smtClean="0"/>
              <a:t>Additionally, the replacement of the neutrino with the </a:t>
            </a:r>
            <a:r>
              <a:rPr lang="en-US" sz="2000" dirty="0" err="1" smtClean="0"/>
              <a:t>etherino</a:t>
            </a:r>
            <a:r>
              <a:rPr lang="en-US" sz="2000" dirty="0" smtClean="0"/>
              <a:t> appears to preserve the experimental evidence in the field because what is today detected and interpreted as a "neutrino scattering" could in reality be due to the scattering of the longitudinal impulse with targets. </a:t>
            </a:r>
          </a:p>
          <a:p>
            <a:pPr marL="355600" indent="-355600" algn="just">
              <a:spcBef>
                <a:spcPts val="600"/>
              </a:spcBef>
              <a:spcAft>
                <a:spcPts val="600"/>
              </a:spcAft>
              <a:buFont typeface="Wingdings" pitchFamily="2" charset="2"/>
              <a:buChar char="§"/>
            </a:pPr>
            <a:r>
              <a:rPr lang="en-US" sz="2000" dirty="0" smtClean="0"/>
              <a:t>Hence, the </a:t>
            </a:r>
            <a:r>
              <a:rPr lang="en-US" sz="2000" dirty="0" err="1" smtClean="0"/>
              <a:t>etherino</a:t>
            </a:r>
            <a:r>
              <a:rPr lang="en-US" sz="2000" dirty="0" smtClean="0"/>
              <a:t> hypothesis appears to resolve some of the insufficiencies of the neutrino conjecture, may eventually resulting to be fully compatible with available experimental data, and is already stimulating rather intriguing research on superluminal communications, that are the only possible for interstellar contact [14] due to evident insufficiencies of electromagnetic waves for galactic distances.</a:t>
            </a:r>
            <a:endParaRPr lang="en-US" sz="2000" dirty="0"/>
          </a:p>
        </p:txBody>
      </p:sp>
      <p:grpSp>
        <p:nvGrpSpPr>
          <p:cNvPr id="2" name="Group 18"/>
          <p:cNvGrpSpPr/>
          <p:nvPr/>
        </p:nvGrpSpPr>
        <p:grpSpPr>
          <a:xfrm>
            <a:off x="0" y="0"/>
            <a:ext cx="9144000" cy="6869017"/>
            <a:chOff x="0" y="0"/>
            <a:chExt cx="9144000" cy="6869017"/>
          </a:xfrm>
        </p:grpSpPr>
        <p:grpSp>
          <p:nvGrpSpPr>
            <p:cNvPr id="3" name="Group 6"/>
            <p:cNvGrpSpPr/>
            <p:nvPr/>
          </p:nvGrpSpPr>
          <p:grpSpPr>
            <a:xfrm>
              <a:off x="0" y="0"/>
              <a:ext cx="9144000" cy="6869017"/>
              <a:chOff x="23750" y="0"/>
              <a:chExt cx="9144000" cy="6869017"/>
            </a:xfrm>
          </p:grpSpPr>
          <p:grpSp>
            <p:nvGrpSpPr>
              <p:cNvPr id="4" name="Group 9"/>
              <p:cNvGrpSpPr/>
              <p:nvPr/>
            </p:nvGrpSpPr>
            <p:grpSpPr>
              <a:xfrm>
                <a:off x="23750"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a:scene3d>
                <a:camera prst="obliqueBottomRight"/>
                <a:lightRig rig="threePt" dir="t"/>
              </a:scene3d>
            </p:grpSpPr>
            <p:sp>
              <p:nvSpPr>
                <p:cNvPr id="30" name="Rounded Rectangle 29"/>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1"/>
              <p:cNvGrpSpPr/>
              <p:nvPr/>
            </p:nvGrpSpPr>
            <p:grpSpPr>
              <a:xfrm>
                <a:off x="23750" y="6488017"/>
                <a:ext cx="9144000" cy="381000"/>
                <a:chOff x="0" y="6488017"/>
                <a:chExt cx="9144000" cy="381000"/>
              </a:xfrm>
            </p:grpSpPr>
            <p:grpSp>
              <p:nvGrpSpPr>
                <p:cNvPr id="7" name="Group 17"/>
                <p:cNvGrpSpPr/>
                <p:nvPr/>
              </p:nvGrpSpPr>
              <p:grpSpPr>
                <a:xfrm>
                  <a:off x="0" y="6488017"/>
                  <a:ext cx="9144000" cy="381000"/>
                  <a:chOff x="0" y="6488017"/>
                  <a:chExt cx="9144000" cy="381000"/>
                </a:xfrm>
              </p:grpSpPr>
              <p:sp>
                <p:nvSpPr>
                  <p:cNvPr id="28" name="Rounded Rectangle 27"/>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75000"/>
                        </a:schemeClr>
                      </a:solidFill>
                    </a:rPr>
                    <a:t>Chandrakant</a:t>
                  </a:r>
                  <a:r>
                    <a:rPr lang="en-US" sz="1600" dirty="0" smtClean="0">
                      <a:solidFill>
                        <a:schemeClr val="bg1">
                          <a:lumMod val="75000"/>
                        </a:schemeClr>
                      </a:solidFill>
                    </a:rPr>
                    <a:t>  S. </a:t>
                  </a:r>
                  <a:r>
                    <a:rPr lang="en-US" sz="1600" dirty="0" err="1" smtClean="0">
                      <a:solidFill>
                        <a:schemeClr val="bg1">
                          <a:lumMod val="75000"/>
                        </a:schemeClr>
                      </a:solidFill>
                    </a:rPr>
                    <a:t>Burande</a:t>
                  </a:r>
                  <a:r>
                    <a:rPr lang="en-US" sz="1600" dirty="0" smtClean="0">
                      <a:solidFill>
                        <a:schemeClr val="bg1">
                          <a:lumMod val="75000"/>
                        </a:schemeClr>
                      </a:solidFill>
                    </a:rPr>
                    <a:t>, VDCET, </a:t>
                  </a:r>
                  <a:r>
                    <a:rPr lang="en-US" sz="1600" dirty="0" err="1" smtClean="0">
                      <a:solidFill>
                        <a:schemeClr val="bg1">
                          <a:lumMod val="75000"/>
                        </a:schemeClr>
                      </a:solidFill>
                    </a:rPr>
                    <a:t>Mouda</a:t>
                  </a:r>
                  <a:r>
                    <a:rPr lang="en-US" sz="1600" dirty="0" smtClean="0">
                      <a:solidFill>
                        <a:schemeClr val="bg1">
                          <a:lumMod val="75000"/>
                        </a:schemeClr>
                      </a:solidFill>
                    </a:rPr>
                    <a:t>, India</a:t>
                  </a:r>
                  <a:endParaRPr lang="en-US" sz="1600" dirty="0">
                    <a:solidFill>
                      <a:schemeClr val="bg1">
                        <a:lumMod val="75000"/>
                      </a:schemeClr>
                    </a:solidFill>
                  </a:endParaRPr>
                </a:p>
              </p:txBody>
            </p:sp>
            <p:sp>
              <p:nvSpPr>
                <p:cNvPr id="27" name="TextBox 26"/>
                <p:cNvSpPr txBox="1"/>
                <p:nvPr/>
              </p:nvSpPr>
              <p:spPr>
                <a:xfrm>
                  <a:off x="1905000" y="6488668"/>
                  <a:ext cx="1872500" cy="338554"/>
                </a:xfrm>
                <a:prstGeom prst="rect">
                  <a:avLst/>
                </a:prstGeom>
                <a:noFill/>
              </p:spPr>
              <p:txBody>
                <a:bodyPr wrap="none" rtlCol="0">
                  <a:spAutoFit/>
                </a:bodyPr>
                <a:lstStyle/>
                <a:p>
                  <a:r>
                    <a:rPr lang="en-US" sz="1600" dirty="0" err="1" smtClean="0">
                      <a:solidFill>
                        <a:schemeClr val="bg1">
                          <a:lumMod val="75000"/>
                        </a:schemeClr>
                      </a:solidFill>
                    </a:rPr>
                    <a:t>Hadronic</a:t>
                  </a:r>
                  <a:r>
                    <a:rPr lang="en-US" sz="1600" dirty="0" smtClean="0">
                      <a:solidFill>
                        <a:schemeClr val="bg1">
                          <a:lumMod val="75000"/>
                        </a:schemeClr>
                      </a:solidFill>
                    </a:rPr>
                    <a:t> Mechanics</a:t>
                  </a:r>
                  <a:endParaRPr lang="en-US" sz="1600" dirty="0">
                    <a:solidFill>
                      <a:schemeClr val="bg1">
                        <a:lumMod val="75000"/>
                      </a:schemeClr>
                    </a:solidFill>
                  </a:endParaRPr>
                </a:p>
              </p:txBody>
            </p:sp>
          </p:grpSp>
        </p:grpSp>
        <p:sp>
          <p:nvSpPr>
            <p:cNvPr id="21" name="TextBox 20"/>
            <p:cNvSpPr txBox="1"/>
            <p:nvPr/>
          </p:nvSpPr>
          <p:spPr>
            <a:xfrm>
              <a:off x="5105400" y="228600"/>
              <a:ext cx="3096297" cy="369332"/>
            </a:xfrm>
            <a:prstGeom prst="rect">
              <a:avLst/>
            </a:prstGeom>
            <a:noFill/>
          </p:spPr>
          <p:txBody>
            <a:bodyPr wrap="none" rtlCol="0">
              <a:spAutoFit/>
            </a:bodyPr>
            <a:lstStyle/>
            <a:p>
              <a:r>
                <a:rPr lang="en-US" b="1" dirty="0" err="1" smtClean="0">
                  <a:solidFill>
                    <a:schemeClr val="bg1"/>
                  </a:solidFill>
                </a:rPr>
                <a:t>Santilli’s</a:t>
              </a:r>
              <a:r>
                <a:rPr lang="en-US" b="1" dirty="0" smtClean="0">
                  <a:solidFill>
                    <a:schemeClr val="bg1"/>
                  </a:solidFill>
                </a:rPr>
                <a:t> </a:t>
              </a:r>
              <a:r>
                <a:rPr lang="en-US" b="1" dirty="0" err="1" smtClean="0">
                  <a:solidFill>
                    <a:schemeClr val="bg1"/>
                  </a:solidFill>
                </a:rPr>
                <a:t>Aetherino</a:t>
              </a:r>
              <a:r>
                <a:rPr lang="en-US" b="1" dirty="0" smtClean="0">
                  <a:solidFill>
                    <a:schemeClr val="bg1"/>
                  </a:solidFill>
                </a:rPr>
                <a:t> Hypothesis</a:t>
              </a:r>
              <a:endParaRPr lang="en-US" dirty="0" smtClean="0">
                <a:solidFill>
                  <a:schemeClr val="bg1"/>
                </a:solidFill>
              </a:endParaRPr>
            </a:p>
          </p:txBody>
        </p:sp>
        <p:sp>
          <p:nvSpPr>
            <p:cNvPr id="22" name="TextBox 21"/>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grpSp>
      <p:grpSp>
        <p:nvGrpSpPr>
          <p:cNvPr id="16" name="Group 15"/>
          <p:cNvGrpSpPr/>
          <p:nvPr/>
        </p:nvGrpSpPr>
        <p:grpSpPr>
          <a:xfrm>
            <a:off x="0" y="1143000"/>
            <a:ext cx="3964789" cy="400110"/>
            <a:chOff x="3352800" y="990600"/>
            <a:chExt cx="3964789" cy="400110"/>
          </a:xfrm>
        </p:grpSpPr>
        <p:sp>
          <p:nvSpPr>
            <p:cNvPr id="17" name="Round Single Corner Rectangle 16"/>
            <p:cNvSpPr/>
            <p:nvPr/>
          </p:nvSpPr>
          <p:spPr>
            <a:xfrm>
              <a:off x="3352800" y="990600"/>
              <a:ext cx="3886200" cy="381000"/>
            </a:xfrm>
            <a:prstGeom prst="round1Rect">
              <a:avLst>
                <a:gd name="adj" fmla="val 50000"/>
              </a:avLst>
            </a:prstGeom>
            <a:solidFill>
              <a:srgbClr val="000099">
                <a:alpha val="72157"/>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86200" y="990600"/>
              <a:ext cx="3431389" cy="400110"/>
            </a:xfrm>
            <a:prstGeom prst="rect">
              <a:avLst/>
            </a:prstGeom>
            <a:noFill/>
          </p:spPr>
          <p:txBody>
            <a:bodyPr wrap="none" rtlCol="0">
              <a:spAutoFit/>
            </a:bodyPr>
            <a:lstStyle/>
            <a:p>
              <a:r>
                <a:rPr lang="en-US" sz="2000" b="1" dirty="0" err="1" smtClean="0">
                  <a:solidFill>
                    <a:schemeClr val="bg1"/>
                  </a:solidFill>
                </a:rPr>
                <a:t>Santilli’s</a:t>
              </a:r>
              <a:r>
                <a:rPr lang="en-US" sz="2000" b="1" dirty="0" smtClean="0">
                  <a:solidFill>
                    <a:schemeClr val="bg1"/>
                  </a:solidFill>
                </a:rPr>
                <a:t> </a:t>
              </a:r>
              <a:r>
                <a:rPr lang="en-US" sz="2000" b="1" dirty="0" err="1" smtClean="0">
                  <a:solidFill>
                    <a:schemeClr val="bg1"/>
                  </a:solidFill>
                </a:rPr>
                <a:t>Aetherino</a:t>
              </a:r>
              <a:r>
                <a:rPr lang="en-US" sz="2000" b="1" dirty="0" smtClean="0">
                  <a:solidFill>
                    <a:schemeClr val="bg1"/>
                  </a:solidFill>
                </a:rPr>
                <a:t> Hypothesis</a:t>
              </a:r>
              <a:endParaRPr lang="en-US" sz="2000" dirty="0" smtClean="0">
                <a:solidFill>
                  <a:schemeClr val="bg1"/>
                </a:solidFill>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1560255"/>
            <a:ext cx="8458200" cy="2785378"/>
          </a:xfrm>
          <a:prstGeom prst="rect">
            <a:avLst/>
          </a:prstGeom>
          <a:noFill/>
        </p:spPr>
        <p:txBody>
          <a:bodyPr wrap="square" rtlCol="0">
            <a:spAutoFit/>
          </a:bodyPr>
          <a:lstStyle/>
          <a:p>
            <a:pPr algn="just"/>
            <a:r>
              <a:rPr lang="en-US" sz="2000" dirty="0" err="1" smtClean="0"/>
              <a:t>Santilli</a:t>
            </a:r>
            <a:r>
              <a:rPr lang="en-US" sz="2000" dirty="0" smtClean="0"/>
              <a:t> excludes that the entities produced in the tests with Klystron I are true neutrons for various reasons, such as:</a:t>
            </a:r>
          </a:p>
          <a:p>
            <a:pPr marL="355600" lvl="0" indent="-355600" algn="just">
              <a:spcBef>
                <a:spcPts val="600"/>
              </a:spcBef>
              <a:spcAft>
                <a:spcPts val="600"/>
              </a:spcAft>
              <a:buFont typeface="Wingdings" pitchFamily="2" charset="2"/>
              <a:buChar char="§"/>
            </a:pPr>
            <a:r>
              <a:rPr lang="en-US" sz="2000" dirty="0" smtClean="0"/>
              <a:t>The anomalous behavior of the detector, in the case of the 15 minute delay, self-activated detection indicates first the absorption of ”entities” producing nuclear transmutations that, in turn release ordinary neutrons.</a:t>
            </a:r>
          </a:p>
          <a:p>
            <a:pPr marL="355600" lvl="0" indent="-355600" algn="just">
              <a:spcBef>
                <a:spcPts val="600"/>
              </a:spcBef>
              <a:spcAft>
                <a:spcPts val="600"/>
              </a:spcAft>
              <a:buFont typeface="Wingdings" pitchFamily="2" charset="2"/>
              <a:buChar char="§"/>
            </a:pPr>
            <a:r>
              <a:rPr lang="en-US" sz="2000" dirty="0" smtClean="0"/>
              <a:t>The environment inside stars can indeed provide the missing energy of 0.78 </a:t>
            </a:r>
            <a:r>
              <a:rPr lang="en-US" sz="2000" dirty="0" err="1" smtClean="0"/>
              <a:t>MeV</a:t>
            </a:r>
            <a:r>
              <a:rPr lang="en-US" sz="2000" dirty="0" smtClean="0"/>
              <a:t> for the neutron synthesis, but the environment inside Klystron I cannot do the same due to the very low density of the hydrogen gas. </a:t>
            </a:r>
          </a:p>
        </p:txBody>
      </p:sp>
      <p:grpSp>
        <p:nvGrpSpPr>
          <p:cNvPr id="19" name="Group 18"/>
          <p:cNvGrpSpPr/>
          <p:nvPr/>
        </p:nvGrpSpPr>
        <p:grpSpPr>
          <a:xfrm>
            <a:off x="0" y="0"/>
            <a:ext cx="9144000" cy="6869017"/>
            <a:chOff x="0" y="0"/>
            <a:chExt cx="9144000" cy="6869017"/>
          </a:xfrm>
        </p:grpSpPr>
        <p:grpSp>
          <p:nvGrpSpPr>
            <p:cNvPr id="20" name="Group 6"/>
            <p:cNvGrpSpPr/>
            <p:nvPr/>
          </p:nvGrpSpPr>
          <p:grpSpPr>
            <a:xfrm>
              <a:off x="0" y="0"/>
              <a:ext cx="9144000" cy="6869017"/>
              <a:chOff x="23750" y="0"/>
              <a:chExt cx="9144000" cy="6869017"/>
            </a:xfrm>
          </p:grpSpPr>
          <p:grpSp>
            <p:nvGrpSpPr>
              <p:cNvPr id="23" name="Group 9"/>
              <p:cNvGrpSpPr/>
              <p:nvPr/>
            </p:nvGrpSpPr>
            <p:grpSpPr>
              <a:xfrm>
                <a:off x="23750"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a:scene3d>
                <a:camera prst="obliqueBottomRight"/>
                <a:lightRig rig="threePt" dir="t"/>
              </a:scene3d>
            </p:grpSpPr>
            <p:sp>
              <p:nvSpPr>
                <p:cNvPr id="30" name="Rounded Rectangle 29"/>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1"/>
              <p:cNvGrpSpPr/>
              <p:nvPr/>
            </p:nvGrpSpPr>
            <p:grpSpPr>
              <a:xfrm>
                <a:off x="23750" y="6488017"/>
                <a:ext cx="9144000" cy="381000"/>
                <a:chOff x="0" y="6488017"/>
                <a:chExt cx="9144000" cy="381000"/>
              </a:xfrm>
            </p:grpSpPr>
            <p:grpSp>
              <p:nvGrpSpPr>
                <p:cNvPr id="25" name="Group 17"/>
                <p:cNvGrpSpPr/>
                <p:nvPr/>
              </p:nvGrpSpPr>
              <p:grpSpPr>
                <a:xfrm>
                  <a:off x="0" y="6488017"/>
                  <a:ext cx="9144000" cy="381000"/>
                  <a:chOff x="0" y="6488017"/>
                  <a:chExt cx="9144000" cy="381000"/>
                </a:xfrm>
              </p:grpSpPr>
              <p:sp>
                <p:nvSpPr>
                  <p:cNvPr id="28" name="Rounded Rectangle 27"/>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75000"/>
                        </a:schemeClr>
                      </a:solidFill>
                    </a:rPr>
                    <a:t>Chandrakant</a:t>
                  </a:r>
                  <a:r>
                    <a:rPr lang="en-US" sz="1600" dirty="0" smtClean="0">
                      <a:solidFill>
                        <a:schemeClr val="bg1">
                          <a:lumMod val="75000"/>
                        </a:schemeClr>
                      </a:solidFill>
                    </a:rPr>
                    <a:t>  S. </a:t>
                  </a:r>
                  <a:r>
                    <a:rPr lang="en-US" sz="1600" dirty="0" err="1" smtClean="0">
                      <a:solidFill>
                        <a:schemeClr val="bg1">
                          <a:lumMod val="75000"/>
                        </a:schemeClr>
                      </a:solidFill>
                    </a:rPr>
                    <a:t>Burande</a:t>
                  </a:r>
                  <a:r>
                    <a:rPr lang="en-US" sz="1600" dirty="0" smtClean="0">
                      <a:solidFill>
                        <a:schemeClr val="bg1">
                          <a:lumMod val="75000"/>
                        </a:schemeClr>
                      </a:solidFill>
                    </a:rPr>
                    <a:t>, VDCET, </a:t>
                  </a:r>
                  <a:r>
                    <a:rPr lang="en-US" sz="1600" dirty="0" err="1" smtClean="0">
                      <a:solidFill>
                        <a:schemeClr val="bg1">
                          <a:lumMod val="75000"/>
                        </a:schemeClr>
                      </a:solidFill>
                    </a:rPr>
                    <a:t>Mouda</a:t>
                  </a:r>
                  <a:r>
                    <a:rPr lang="en-US" sz="1600" dirty="0" smtClean="0">
                      <a:solidFill>
                        <a:schemeClr val="bg1">
                          <a:lumMod val="75000"/>
                        </a:schemeClr>
                      </a:solidFill>
                    </a:rPr>
                    <a:t>, India</a:t>
                  </a:r>
                  <a:endParaRPr lang="en-US" sz="1600" dirty="0">
                    <a:solidFill>
                      <a:schemeClr val="bg1">
                        <a:lumMod val="75000"/>
                      </a:schemeClr>
                    </a:solidFill>
                  </a:endParaRPr>
                </a:p>
              </p:txBody>
            </p:sp>
            <p:sp>
              <p:nvSpPr>
                <p:cNvPr id="27" name="TextBox 26"/>
                <p:cNvSpPr txBox="1"/>
                <p:nvPr/>
              </p:nvSpPr>
              <p:spPr>
                <a:xfrm>
                  <a:off x="1905000" y="6488668"/>
                  <a:ext cx="1872500" cy="338554"/>
                </a:xfrm>
                <a:prstGeom prst="rect">
                  <a:avLst/>
                </a:prstGeom>
                <a:noFill/>
              </p:spPr>
              <p:txBody>
                <a:bodyPr wrap="none" rtlCol="0">
                  <a:spAutoFit/>
                </a:bodyPr>
                <a:lstStyle/>
                <a:p>
                  <a:r>
                    <a:rPr lang="en-US" sz="1600" dirty="0" err="1" smtClean="0">
                      <a:solidFill>
                        <a:schemeClr val="bg1">
                          <a:lumMod val="75000"/>
                        </a:schemeClr>
                      </a:solidFill>
                    </a:rPr>
                    <a:t>Hadronic</a:t>
                  </a:r>
                  <a:r>
                    <a:rPr lang="en-US" sz="1600" dirty="0" smtClean="0">
                      <a:solidFill>
                        <a:schemeClr val="bg1">
                          <a:lumMod val="75000"/>
                        </a:schemeClr>
                      </a:solidFill>
                    </a:rPr>
                    <a:t> Mechanics</a:t>
                  </a:r>
                  <a:endParaRPr lang="en-US" sz="1600" dirty="0">
                    <a:solidFill>
                      <a:schemeClr val="bg1">
                        <a:lumMod val="75000"/>
                      </a:schemeClr>
                    </a:solidFill>
                  </a:endParaRPr>
                </a:p>
              </p:txBody>
            </p:sp>
          </p:grpSp>
        </p:grpSp>
        <p:sp>
          <p:nvSpPr>
            <p:cNvPr id="21" name="TextBox 20"/>
            <p:cNvSpPr txBox="1"/>
            <p:nvPr/>
          </p:nvSpPr>
          <p:spPr>
            <a:xfrm>
              <a:off x="5106040" y="116775"/>
              <a:ext cx="2428870" cy="646331"/>
            </a:xfrm>
            <a:prstGeom prst="rect">
              <a:avLst/>
            </a:prstGeom>
            <a:noFill/>
          </p:spPr>
          <p:txBody>
            <a:bodyPr wrap="none" rtlCol="0">
              <a:spAutoFit/>
            </a:bodyPr>
            <a:lstStyle/>
            <a:p>
              <a:r>
                <a:rPr lang="en-US" b="1" dirty="0" smtClean="0">
                  <a:solidFill>
                    <a:schemeClr val="bg1"/>
                  </a:solidFill>
                </a:rPr>
                <a:t>The Don </a:t>
              </a:r>
              <a:r>
                <a:rPr lang="en-US" b="1" dirty="0" err="1" smtClean="0">
                  <a:solidFill>
                    <a:schemeClr val="bg1"/>
                  </a:solidFill>
                </a:rPr>
                <a:t>Borghi-Santilli</a:t>
              </a:r>
              <a:r>
                <a:rPr lang="en-US" b="1" dirty="0" smtClean="0">
                  <a:solidFill>
                    <a:schemeClr val="bg1"/>
                  </a:solidFill>
                </a:rPr>
                <a:t> </a:t>
              </a:r>
            </a:p>
            <a:p>
              <a:r>
                <a:rPr lang="en-US" b="1" dirty="0" err="1" smtClean="0">
                  <a:solidFill>
                    <a:schemeClr val="bg1"/>
                  </a:solidFill>
                </a:rPr>
                <a:t>Neutroid</a:t>
              </a:r>
              <a:endParaRPr lang="en-US" dirty="0" smtClean="0">
                <a:solidFill>
                  <a:schemeClr val="bg1"/>
                </a:solidFill>
              </a:endParaRPr>
            </a:p>
          </p:txBody>
        </p:sp>
        <p:sp>
          <p:nvSpPr>
            <p:cNvPr id="22" name="TextBox 21"/>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grpSp>
      <p:grpSp>
        <p:nvGrpSpPr>
          <p:cNvPr id="32" name="Group 31"/>
          <p:cNvGrpSpPr/>
          <p:nvPr/>
        </p:nvGrpSpPr>
        <p:grpSpPr>
          <a:xfrm>
            <a:off x="0" y="1047690"/>
            <a:ext cx="4114800" cy="400110"/>
            <a:chOff x="0" y="1047690"/>
            <a:chExt cx="4114800" cy="400110"/>
          </a:xfrm>
        </p:grpSpPr>
        <p:sp>
          <p:nvSpPr>
            <p:cNvPr id="17" name="Round Single Corner Rectangle 16"/>
            <p:cNvSpPr/>
            <p:nvPr/>
          </p:nvSpPr>
          <p:spPr>
            <a:xfrm>
              <a:off x="0" y="1066800"/>
              <a:ext cx="3886200" cy="381000"/>
            </a:xfrm>
            <a:prstGeom prst="round1Rect">
              <a:avLst>
                <a:gd name="adj" fmla="val 50000"/>
              </a:avLst>
            </a:prstGeom>
            <a:solidFill>
              <a:srgbClr val="000099">
                <a:alpha val="72157"/>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28600" y="1047690"/>
              <a:ext cx="3886200" cy="400110"/>
            </a:xfrm>
            <a:prstGeom prst="rect">
              <a:avLst/>
            </a:prstGeom>
            <a:noFill/>
          </p:spPr>
          <p:txBody>
            <a:bodyPr wrap="square" rtlCol="0">
              <a:spAutoFit/>
            </a:bodyPr>
            <a:lstStyle/>
            <a:p>
              <a:r>
                <a:rPr lang="en-US" sz="2000" b="1" dirty="0" smtClean="0">
                  <a:solidFill>
                    <a:schemeClr val="bg1"/>
                  </a:solidFill>
                </a:rPr>
                <a:t>The Don </a:t>
              </a:r>
              <a:r>
                <a:rPr lang="en-US" sz="2000" b="1" dirty="0" err="1" smtClean="0">
                  <a:solidFill>
                    <a:schemeClr val="bg1"/>
                  </a:solidFill>
                </a:rPr>
                <a:t>Borghi-Santilli</a:t>
              </a:r>
              <a:r>
                <a:rPr lang="en-US" sz="2000" b="1" dirty="0" smtClean="0">
                  <a:solidFill>
                    <a:schemeClr val="bg1"/>
                  </a:solidFill>
                </a:rPr>
                <a:t>  </a:t>
              </a:r>
              <a:r>
                <a:rPr lang="en-US" sz="2000" b="1" dirty="0" err="1" smtClean="0">
                  <a:solidFill>
                    <a:schemeClr val="bg1"/>
                  </a:solidFill>
                </a:rPr>
                <a:t>Neutroid</a:t>
              </a:r>
              <a:endParaRPr lang="en-US" sz="2000" dirty="0" smtClean="0">
                <a:solidFill>
                  <a:schemeClr val="bg1"/>
                </a:solidFill>
              </a:endParaRPr>
            </a:p>
          </p:txBody>
        </p:sp>
      </p:grpSp>
      <p:pic>
        <p:nvPicPr>
          <p:cNvPr id="33" name="Picture 2"/>
          <p:cNvPicPr>
            <a:picLocks noChangeAspect="1" noChangeArrowheads="1"/>
          </p:cNvPicPr>
          <p:nvPr/>
        </p:nvPicPr>
        <p:blipFill>
          <a:blip r:embed="rId2" cstate="print"/>
          <a:srcRect l="5862" t="5692" r="14138"/>
          <a:stretch>
            <a:fillRect/>
          </a:stretch>
        </p:blipFill>
        <p:spPr bwMode="auto">
          <a:xfrm>
            <a:off x="2689900" y="4277400"/>
            <a:ext cx="3329900" cy="219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cstate="print"/>
          <a:srcRect l="4776" t="6098" r="2090" b="4472"/>
          <a:stretch>
            <a:fillRect/>
          </a:stretch>
        </p:blipFill>
        <p:spPr bwMode="auto">
          <a:xfrm>
            <a:off x="2590800" y="3520800"/>
            <a:ext cx="4084364" cy="2880000"/>
          </a:xfrm>
          <a:prstGeom prst="rect">
            <a:avLst/>
          </a:prstGeom>
          <a:noFill/>
          <a:ln w="9525">
            <a:noFill/>
            <a:miter lim="800000"/>
            <a:headEnd/>
            <a:tailEnd/>
          </a:ln>
        </p:spPr>
      </p:pic>
      <p:sp>
        <p:nvSpPr>
          <p:cNvPr id="5" name="TextBox 4"/>
          <p:cNvSpPr txBox="1"/>
          <p:nvPr/>
        </p:nvSpPr>
        <p:spPr>
          <a:xfrm>
            <a:off x="304800" y="990600"/>
            <a:ext cx="8610600" cy="2862322"/>
          </a:xfrm>
          <a:prstGeom prst="rect">
            <a:avLst/>
          </a:prstGeom>
          <a:noFill/>
        </p:spPr>
        <p:txBody>
          <a:bodyPr wrap="square" rtlCol="0">
            <a:spAutoFit/>
          </a:bodyPr>
          <a:lstStyle/>
          <a:p>
            <a:pPr algn="just"/>
            <a:r>
              <a:rPr lang="en-US" sz="2000" dirty="0" smtClean="0"/>
              <a:t>The physical laws of </a:t>
            </a:r>
            <a:r>
              <a:rPr lang="en-US" sz="2000" dirty="0" err="1" smtClean="0"/>
              <a:t>hadronic</a:t>
            </a:r>
            <a:r>
              <a:rPr lang="en-US" sz="2000" dirty="0" smtClean="0"/>
              <a:t> mechanics do not allow the synthesis of the neutron under the conditions of Klystron- I because of the need of the trigger, namely, an external event permitting the transition from quantum to </a:t>
            </a:r>
            <a:r>
              <a:rPr lang="en-US" sz="2000" dirty="0" err="1" smtClean="0"/>
              <a:t>hadronic</a:t>
            </a:r>
            <a:r>
              <a:rPr lang="en-US" sz="2000" dirty="0" smtClean="0"/>
              <a:t> conditions.</a:t>
            </a:r>
          </a:p>
          <a:p>
            <a:pPr algn="just"/>
            <a:r>
              <a:rPr lang="en-US" sz="2000" dirty="0" smtClean="0"/>
              <a:t>In fact, the tests with Klystrons-II and III do admit the trigger required by </a:t>
            </a:r>
            <a:r>
              <a:rPr lang="en-US" sz="2000" dirty="0" err="1" smtClean="0"/>
              <a:t>hadronic</a:t>
            </a:r>
            <a:r>
              <a:rPr lang="en-US" sz="2000" dirty="0" smtClean="0"/>
              <a:t> mechanics. However, </a:t>
            </a:r>
            <a:r>
              <a:rPr lang="en-US" sz="2000" dirty="0" err="1" smtClean="0"/>
              <a:t>Santilli</a:t>
            </a:r>
            <a:r>
              <a:rPr lang="en-US" sz="2000" dirty="0" smtClean="0"/>
              <a:t> did not discard that the “entities” produced in the tests with Klystrons-II and III are indeed actual neutrons, due to the instantaneous, off-scale nature of the neutron alarms in clear absence of photon or vibrations. </a:t>
            </a:r>
            <a:endParaRPr lang="en-US" sz="2000" dirty="0"/>
          </a:p>
        </p:txBody>
      </p:sp>
      <p:grpSp>
        <p:nvGrpSpPr>
          <p:cNvPr id="2" name="Group 18"/>
          <p:cNvGrpSpPr/>
          <p:nvPr/>
        </p:nvGrpSpPr>
        <p:grpSpPr>
          <a:xfrm>
            <a:off x="0" y="0"/>
            <a:ext cx="9144000" cy="6869017"/>
            <a:chOff x="0" y="0"/>
            <a:chExt cx="9144000" cy="6869017"/>
          </a:xfrm>
        </p:grpSpPr>
        <p:grpSp>
          <p:nvGrpSpPr>
            <p:cNvPr id="3" name="Group 6"/>
            <p:cNvGrpSpPr/>
            <p:nvPr/>
          </p:nvGrpSpPr>
          <p:grpSpPr>
            <a:xfrm>
              <a:off x="0" y="0"/>
              <a:ext cx="9144000" cy="6869017"/>
              <a:chOff x="23750" y="0"/>
              <a:chExt cx="9144000" cy="6869017"/>
            </a:xfrm>
          </p:grpSpPr>
          <p:grpSp>
            <p:nvGrpSpPr>
              <p:cNvPr id="4" name="Group 9"/>
              <p:cNvGrpSpPr/>
              <p:nvPr/>
            </p:nvGrpSpPr>
            <p:grpSpPr>
              <a:xfrm>
                <a:off x="23750"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a:scene3d>
                <a:camera prst="obliqueBottomRight"/>
                <a:lightRig rig="threePt" dir="t"/>
              </a:scene3d>
            </p:grpSpPr>
            <p:sp>
              <p:nvSpPr>
                <p:cNvPr id="30" name="Rounded Rectangle 29"/>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1"/>
              <p:cNvGrpSpPr/>
              <p:nvPr/>
            </p:nvGrpSpPr>
            <p:grpSpPr>
              <a:xfrm>
                <a:off x="23750" y="6488017"/>
                <a:ext cx="9144000" cy="381000"/>
                <a:chOff x="0" y="6488017"/>
                <a:chExt cx="9144000" cy="381000"/>
              </a:xfrm>
            </p:grpSpPr>
            <p:grpSp>
              <p:nvGrpSpPr>
                <p:cNvPr id="7" name="Group 17"/>
                <p:cNvGrpSpPr/>
                <p:nvPr/>
              </p:nvGrpSpPr>
              <p:grpSpPr>
                <a:xfrm>
                  <a:off x="0" y="6488017"/>
                  <a:ext cx="9144000" cy="381000"/>
                  <a:chOff x="0" y="6488017"/>
                  <a:chExt cx="9144000" cy="381000"/>
                </a:xfrm>
              </p:grpSpPr>
              <p:sp>
                <p:nvSpPr>
                  <p:cNvPr id="28" name="Rounded Rectangle 27"/>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75000"/>
                        </a:schemeClr>
                      </a:solidFill>
                    </a:rPr>
                    <a:t>Chandrakant</a:t>
                  </a:r>
                  <a:r>
                    <a:rPr lang="en-US" sz="1600" dirty="0" smtClean="0">
                      <a:solidFill>
                        <a:schemeClr val="bg1">
                          <a:lumMod val="75000"/>
                        </a:schemeClr>
                      </a:solidFill>
                    </a:rPr>
                    <a:t>  S. </a:t>
                  </a:r>
                  <a:r>
                    <a:rPr lang="en-US" sz="1600" dirty="0" err="1" smtClean="0">
                      <a:solidFill>
                        <a:schemeClr val="bg1">
                          <a:lumMod val="75000"/>
                        </a:schemeClr>
                      </a:solidFill>
                    </a:rPr>
                    <a:t>Burande</a:t>
                  </a:r>
                  <a:r>
                    <a:rPr lang="en-US" sz="1600" dirty="0" smtClean="0">
                      <a:solidFill>
                        <a:schemeClr val="bg1">
                          <a:lumMod val="75000"/>
                        </a:schemeClr>
                      </a:solidFill>
                    </a:rPr>
                    <a:t>, VDCET, </a:t>
                  </a:r>
                  <a:r>
                    <a:rPr lang="en-US" sz="1600" dirty="0" err="1" smtClean="0">
                      <a:solidFill>
                        <a:schemeClr val="bg1">
                          <a:lumMod val="75000"/>
                        </a:schemeClr>
                      </a:solidFill>
                    </a:rPr>
                    <a:t>Mouda</a:t>
                  </a:r>
                  <a:r>
                    <a:rPr lang="en-US" sz="1600" dirty="0" smtClean="0">
                      <a:solidFill>
                        <a:schemeClr val="bg1">
                          <a:lumMod val="75000"/>
                        </a:schemeClr>
                      </a:solidFill>
                    </a:rPr>
                    <a:t>, India</a:t>
                  </a:r>
                  <a:endParaRPr lang="en-US" sz="1600" dirty="0">
                    <a:solidFill>
                      <a:schemeClr val="bg1">
                        <a:lumMod val="75000"/>
                      </a:schemeClr>
                    </a:solidFill>
                  </a:endParaRPr>
                </a:p>
              </p:txBody>
            </p:sp>
            <p:sp>
              <p:nvSpPr>
                <p:cNvPr id="27" name="TextBox 26"/>
                <p:cNvSpPr txBox="1"/>
                <p:nvPr/>
              </p:nvSpPr>
              <p:spPr>
                <a:xfrm>
                  <a:off x="1905000" y="6488668"/>
                  <a:ext cx="1872500" cy="338554"/>
                </a:xfrm>
                <a:prstGeom prst="rect">
                  <a:avLst/>
                </a:prstGeom>
                <a:noFill/>
              </p:spPr>
              <p:txBody>
                <a:bodyPr wrap="none" rtlCol="0">
                  <a:spAutoFit/>
                </a:bodyPr>
                <a:lstStyle/>
                <a:p>
                  <a:r>
                    <a:rPr lang="en-US" sz="1600" dirty="0" err="1" smtClean="0">
                      <a:solidFill>
                        <a:schemeClr val="bg1">
                          <a:lumMod val="75000"/>
                        </a:schemeClr>
                      </a:solidFill>
                    </a:rPr>
                    <a:t>Hadronic</a:t>
                  </a:r>
                  <a:r>
                    <a:rPr lang="en-US" sz="1600" dirty="0" smtClean="0">
                      <a:solidFill>
                        <a:schemeClr val="bg1">
                          <a:lumMod val="75000"/>
                        </a:schemeClr>
                      </a:solidFill>
                    </a:rPr>
                    <a:t> Mechanics</a:t>
                  </a:r>
                  <a:endParaRPr lang="en-US" sz="1600" dirty="0">
                    <a:solidFill>
                      <a:schemeClr val="bg1">
                        <a:lumMod val="75000"/>
                      </a:schemeClr>
                    </a:solidFill>
                  </a:endParaRPr>
                </a:p>
              </p:txBody>
            </p:sp>
          </p:grpSp>
        </p:grpSp>
        <p:sp>
          <p:nvSpPr>
            <p:cNvPr id="21" name="TextBox 20"/>
            <p:cNvSpPr txBox="1"/>
            <p:nvPr/>
          </p:nvSpPr>
          <p:spPr>
            <a:xfrm>
              <a:off x="5106040" y="116775"/>
              <a:ext cx="2428870" cy="646331"/>
            </a:xfrm>
            <a:prstGeom prst="rect">
              <a:avLst/>
            </a:prstGeom>
            <a:noFill/>
          </p:spPr>
          <p:txBody>
            <a:bodyPr wrap="none" rtlCol="0">
              <a:spAutoFit/>
            </a:bodyPr>
            <a:lstStyle/>
            <a:p>
              <a:r>
                <a:rPr lang="en-US" b="1" dirty="0" smtClean="0">
                  <a:solidFill>
                    <a:schemeClr val="bg1"/>
                  </a:solidFill>
                </a:rPr>
                <a:t>The Don </a:t>
              </a:r>
              <a:r>
                <a:rPr lang="en-US" b="1" dirty="0" err="1" smtClean="0">
                  <a:solidFill>
                    <a:schemeClr val="bg1"/>
                  </a:solidFill>
                </a:rPr>
                <a:t>Borghi-Santilli</a:t>
              </a:r>
              <a:r>
                <a:rPr lang="en-US" b="1" dirty="0" smtClean="0">
                  <a:solidFill>
                    <a:schemeClr val="bg1"/>
                  </a:solidFill>
                </a:rPr>
                <a:t> </a:t>
              </a:r>
            </a:p>
            <a:p>
              <a:r>
                <a:rPr lang="en-US" b="1" dirty="0" err="1" smtClean="0">
                  <a:solidFill>
                    <a:schemeClr val="bg1"/>
                  </a:solidFill>
                </a:rPr>
                <a:t>Neutroid</a:t>
              </a:r>
              <a:endParaRPr lang="en-US" dirty="0" smtClean="0">
                <a:solidFill>
                  <a:schemeClr val="bg1"/>
                </a:solidFill>
              </a:endParaRPr>
            </a:p>
          </p:txBody>
        </p:sp>
        <p:sp>
          <p:nvSpPr>
            <p:cNvPr id="22" name="TextBox 21"/>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750" name="Object 6"/>
          <p:cNvGraphicFramePr>
            <a:graphicFrameLocks noChangeAspect="1"/>
          </p:cNvGraphicFramePr>
          <p:nvPr/>
        </p:nvGraphicFramePr>
        <p:xfrm>
          <a:off x="2514600" y="4179887"/>
          <a:ext cx="3219450" cy="468313"/>
        </p:xfrm>
        <a:graphic>
          <a:graphicData uri="http://schemas.openxmlformats.org/presentationml/2006/ole">
            <p:oleObj spid="_x0000_s31750" name="Equation" r:id="rId3" imgW="1638000" imgH="241200" progId="Equation.DSMT4">
              <p:embed/>
            </p:oleObj>
          </a:graphicData>
        </a:graphic>
      </p:graphicFrame>
      <p:grpSp>
        <p:nvGrpSpPr>
          <p:cNvPr id="23" name="Group 22"/>
          <p:cNvGrpSpPr/>
          <p:nvPr/>
        </p:nvGrpSpPr>
        <p:grpSpPr>
          <a:xfrm>
            <a:off x="0" y="0"/>
            <a:ext cx="9144000" cy="6869017"/>
            <a:chOff x="0" y="0"/>
            <a:chExt cx="9144000" cy="6869017"/>
          </a:xfrm>
        </p:grpSpPr>
        <p:grpSp>
          <p:nvGrpSpPr>
            <p:cNvPr id="24" name="Group 6"/>
            <p:cNvGrpSpPr/>
            <p:nvPr/>
          </p:nvGrpSpPr>
          <p:grpSpPr>
            <a:xfrm>
              <a:off x="0" y="0"/>
              <a:ext cx="9144000" cy="6869017"/>
              <a:chOff x="23750" y="0"/>
              <a:chExt cx="9144000" cy="6869017"/>
            </a:xfrm>
          </p:grpSpPr>
          <p:grpSp>
            <p:nvGrpSpPr>
              <p:cNvPr id="27" name="Group 9"/>
              <p:cNvGrpSpPr/>
              <p:nvPr/>
            </p:nvGrpSpPr>
            <p:grpSpPr>
              <a:xfrm>
                <a:off x="23750"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a:scene3d>
                <a:camera prst="obliqueBottomRight"/>
                <a:lightRig rig="threePt" dir="t"/>
              </a:scene3d>
            </p:grpSpPr>
            <p:sp>
              <p:nvSpPr>
                <p:cNvPr id="34" name="Rounded Rectangle 33"/>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1"/>
              <p:cNvGrpSpPr/>
              <p:nvPr/>
            </p:nvGrpSpPr>
            <p:grpSpPr>
              <a:xfrm>
                <a:off x="23750" y="6488017"/>
                <a:ext cx="9144000" cy="381000"/>
                <a:chOff x="0" y="6488017"/>
                <a:chExt cx="9144000" cy="381000"/>
              </a:xfrm>
            </p:grpSpPr>
            <p:grpSp>
              <p:nvGrpSpPr>
                <p:cNvPr id="29" name="Group 17"/>
                <p:cNvGrpSpPr/>
                <p:nvPr/>
              </p:nvGrpSpPr>
              <p:grpSpPr>
                <a:xfrm>
                  <a:off x="0" y="6488017"/>
                  <a:ext cx="9144000" cy="381000"/>
                  <a:chOff x="0" y="6488017"/>
                  <a:chExt cx="9144000" cy="381000"/>
                </a:xfrm>
              </p:grpSpPr>
              <p:sp>
                <p:nvSpPr>
                  <p:cNvPr id="32" name="Rounded Rectangle 31"/>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75000"/>
                        </a:schemeClr>
                      </a:solidFill>
                    </a:rPr>
                    <a:t>Chandrakant</a:t>
                  </a:r>
                  <a:r>
                    <a:rPr lang="en-US" sz="1600" dirty="0" smtClean="0">
                      <a:solidFill>
                        <a:schemeClr val="bg1">
                          <a:lumMod val="75000"/>
                        </a:schemeClr>
                      </a:solidFill>
                    </a:rPr>
                    <a:t>  S. </a:t>
                  </a:r>
                  <a:r>
                    <a:rPr lang="en-US" sz="1600" dirty="0" err="1" smtClean="0">
                      <a:solidFill>
                        <a:schemeClr val="bg1">
                          <a:lumMod val="75000"/>
                        </a:schemeClr>
                      </a:solidFill>
                    </a:rPr>
                    <a:t>Burande</a:t>
                  </a:r>
                  <a:r>
                    <a:rPr lang="en-US" sz="1600" dirty="0" smtClean="0">
                      <a:solidFill>
                        <a:schemeClr val="bg1">
                          <a:lumMod val="75000"/>
                        </a:schemeClr>
                      </a:solidFill>
                    </a:rPr>
                    <a:t>, VDCET, </a:t>
                  </a:r>
                  <a:r>
                    <a:rPr lang="en-US" sz="1600" dirty="0" err="1" smtClean="0">
                      <a:solidFill>
                        <a:schemeClr val="bg1">
                          <a:lumMod val="75000"/>
                        </a:schemeClr>
                      </a:solidFill>
                    </a:rPr>
                    <a:t>Mouda</a:t>
                  </a:r>
                  <a:r>
                    <a:rPr lang="en-US" sz="1600" dirty="0" smtClean="0">
                      <a:solidFill>
                        <a:schemeClr val="bg1">
                          <a:lumMod val="75000"/>
                        </a:schemeClr>
                      </a:solidFill>
                    </a:rPr>
                    <a:t>, India</a:t>
                  </a:r>
                  <a:endParaRPr lang="en-US" sz="1600" dirty="0">
                    <a:solidFill>
                      <a:schemeClr val="bg1">
                        <a:lumMod val="75000"/>
                      </a:schemeClr>
                    </a:solidFill>
                  </a:endParaRPr>
                </a:p>
              </p:txBody>
            </p:sp>
            <p:sp>
              <p:nvSpPr>
                <p:cNvPr id="31" name="TextBox 30"/>
                <p:cNvSpPr txBox="1"/>
                <p:nvPr/>
              </p:nvSpPr>
              <p:spPr>
                <a:xfrm>
                  <a:off x="1905000" y="6488668"/>
                  <a:ext cx="1872500" cy="338554"/>
                </a:xfrm>
                <a:prstGeom prst="rect">
                  <a:avLst/>
                </a:prstGeom>
                <a:noFill/>
              </p:spPr>
              <p:txBody>
                <a:bodyPr wrap="none" rtlCol="0">
                  <a:spAutoFit/>
                </a:bodyPr>
                <a:lstStyle/>
                <a:p>
                  <a:r>
                    <a:rPr lang="en-US" sz="1600" dirty="0" err="1" smtClean="0">
                      <a:solidFill>
                        <a:schemeClr val="bg1">
                          <a:lumMod val="75000"/>
                        </a:schemeClr>
                      </a:solidFill>
                    </a:rPr>
                    <a:t>Hadronic</a:t>
                  </a:r>
                  <a:r>
                    <a:rPr lang="en-US" sz="1600" dirty="0" smtClean="0">
                      <a:solidFill>
                        <a:schemeClr val="bg1">
                          <a:lumMod val="75000"/>
                        </a:schemeClr>
                      </a:solidFill>
                    </a:rPr>
                    <a:t> Mechanics</a:t>
                  </a:r>
                  <a:endParaRPr lang="en-US" sz="1600" dirty="0">
                    <a:solidFill>
                      <a:schemeClr val="bg1">
                        <a:lumMod val="75000"/>
                      </a:schemeClr>
                    </a:solidFill>
                  </a:endParaRPr>
                </a:p>
              </p:txBody>
            </p:sp>
          </p:grpSp>
        </p:grpSp>
        <p:sp>
          <p:nvSpPr>
            <p:cNvPr id="25" name="TextBox 24"/>
            <p:cNvSpPr txBox="1"/>
            <p:nvPr/>
          </p:nvSpPr>
          <p:spPr>
            <a:xfrm>
              <a:off x="5106040" y="116775"/>
              <a:ext cx="2428870" cy="646331"/>
            </a:xfrm>
            <a:prstGeom prst="rect">
              <a:avLst/>
            </a:prstGeom>
            <a:noFill/>
          </p:spPr>
          <p:txBody>
            <a:bodyPr wrap="none" rtlCol="0">
              <a:spAutoFit/>
            </a:bodyPr>
            <a:lstStyle/>
            <a:p>
              <a:r>
                <a:rPr lang="en-US" b="1" dirty="0" smtClean="0">
                  <a:solidFill>
                    <a:schemeClr val="bg1"/>
                  </a:solidFill>
                </a:rPr>
                <a:t>The Don </a:t>
              </a:r>
              <a:r>
                <a:rPr lang="en-US" b="1" dirty="0" err="1" smtClean="0">
                  <a:solidFill>
                    <a:schemeClr val="bg1"/>
                  </a:solidFill>
                </a:rPr>
                <a:t>Borghi-Santilli</a:t>
              </a:r>
              <a:r>
                <a:rPr lang="en-US" b="1" dirty="0" smtClean="0">
                  <a:solidFill>
                    <a:schemeClr val="bg1"/>
                  </a:solidFill>
                </a:rPr>
                <a:t> </a:t>
              </a:r>
            </a:p>
            <a:p>
              <a:r>
                <a:rPr lang="en-US" b="1" dirty="0" err="1" smtClean="0">
                  <a:solidFill>
                    <a:schemeClr val="bg1"/>
                  </a:solidFill>
                </a:rPr>
                <a:t>Neutroid</a:t>
              </a:r>
              <a:endParaRPr lang="en-US" dirty="0" smtClean="0">
                <a:solidFill>
                  <a:schemeClr val="bg1"/>
                </a:solidFill>
              </a:endParaRPr>
            </a:p>
          </p:txBody>
        </p:sp>
        <p:sp>
          <p:nvSpPr>
            <p:cNvPr id="26" name="TextBox 25"/>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grpSp>
      <p:grpSp>
        <p:nvGrpSpPr>
          <p:cNvPr id="36" name="Group 35"/>
          <p:cNvGrpSpPr/>
          <p:nvPr/>
        </p:nvGrpSpPr>
        <p:grpSpPr>
          <a:xfrm>
            <a:off x="304801" y="1255455"/>
            <a:ext cx="8229599" cy="2554545"/>
            <a:chOff x="304801" y="1029831"/>
            <a:chExt cx="8229599" cy="2554545"/>
          </a:xfrm>
        </p:grpSpPr>
        <p:sp>
          <p:nvSpPr>
            <p:cNvPr id="9" name="TextBox 8"/>
            <p:cNvSpPr txBox="1"/>
            <p:nvPr/>
          </p:nvSpPr>
          <p:spPr>
            <a:xfrm>
              <a:off x="304801" y="1029831"/>
              <a:ext cx="8229599" cy="2554545"/>
            </a:xfrm>
            <a:prstGeom prst="rect">
              <a:avLst/>
            </a:prstGeom>
            <a:noFill/>
          </p:spPr>
          <p:txBody>
            <a:bodyPr wrap="square" rtlCol="0">
              <a:spAutoFit/>
            </a:bodyPr>
            <a:lstStyle/>
            <a:p>
              <a:pPr marL="355600" indent="-355600" algn="just">
                <a:spcBef>
                  <a:spcPts val="600"/>
                </a:spcBef>
                <a:spcAft>
                  <a:spcPts val="600"/>
                </a:spcAft>
                <a:buFont typeface="Wingdings" pitchFamily="2" charset="2"/>
                <a:buChar char="§"/>
              </a:pPr>
              <a:r>
                <a:rPr lang="en-US" sz="2000" dirty="0" smtClean="0"/>
                <a:t>In view of above reasons, Don </a:t>
              </a:r>
              <a:r>
                <a:rPr lang="en-US" sz="2000" dirty="0" err="1" smtClean="0"/>
                <a:t>Borghi</a:t>
              </a:r>
              <a:r>
                <a:rPr lang="en-US" sz="2000" dirty="0" smtClean="0"/>
                <a:t> submitted the hypothesis that the ”entities” are neutron-type particles called “</a:t>
              </a:r>
              <a:r>
                <a:rPr lang="en-US" sz="2000" dirty="0" err="1" smtClean="0"/>
                <a:t>neutroids</a:t>
              </a:r>
              <a:r>
                <a:rPr lang="en-US" sz="2000" dirty="0" smtClean="0"/>
                <a:t>”. </a:t>
              </a:r>
            </a:p>
            <a:p>
              <a:pPr marL="355600" indent="-355600" algn="just">
                <a:spcBef>
                  <a:spcPts val="600"/>
                </a:spcBef>
                <a:spcAft>
                  <a:spcPts val="600"/>
                </a:spcAft>
                <a:buFont typeface="Wingdings" pitchFamily="2" charset="2"/>
                <a:buChar char="§"/>
              </a:pPr>
              <a:r>
                <a:rPr lang="en-US" sz="2000" dirty="0" err="1" smtClean="0"/>
                <a:t>Santilli</a:t>
              </a:r>
              <a:r>
                <a:rPr lang="en-US" sz="2000" dirty="0" smtClean="0"/>
                <a:t> adopted this hypothesis and presented the first technical characterization of </a:t>
              </a:r>
              <a:r>
                <a:rPr lang="en-US" sz="2000" dirty="0" err="1" smtClean="0"/>
                <a:t>neutroids</a:t>
              </a:r>
              <a:r>
                <a:rPr lang="en-US" sz="2000" dirty="0" smtClean="0"/>
                <a:t> and the characteristics in conventional nuclear units,                                                .           </a:t>
              </a:r>
            </a:p>
            <a:p>
              <a:pPr marL="355600" indent="-355600" algn="just">
                <a:spcBef>
                  <a:spcPts val="600"/>
                </a:spcBef>
                <a:spcAft>
                  <a:spcPts val="600"/>
                </a:spcAft>
                <a:buFont typeface="Wingdings" pitchFamily="2" charset="2"/>
                <a:buChar char="§"/>
              </a:pPr>
              <a:r>
                <a:rPr lang="en-US" sz="2000" dirty="0" smtClean="0"/>
                <a:t>Hence, </a:t>
              </a:r>
              <a:r>
                <a:rPr lang="en-US" sz="2000" dirty="0" err="1" smtClean="0"/>
                <a:t>Santilli</a:t>
              </a:r>
              <a:r>
                <a:rPr lang="en-US" sz="2000" dirty="0" smtClean="0"/>
                <a:t> assumed that in Klystron-I, he produced the following reaction precisely along Rutherford’s original conception</a:t>
              </a:r>
              <a:endParaRPr lang="en-US" sz="2000" dirty="0"/>
            </a:p>
          </p:txBody>
        </p:sp>
        <p:graphicFrame>
          <p:nvGraphicFramePr>
            <p:cNvPr id="2" name="Object 7"/>
            <p:cNvGraphicFramePr>
              <a:graphicFrameLocks noChangeAspect="1"/>
            </p:cNvGraphicFramePr>
            <p:nvPr/>
          </p:nvGraphicFramePr>
          <p:xfrm>
            <a:off x="2209800" y="2454337"/>
            <a:ext cx="3316288" cy="341313"/>
          </p:xfrm>
          <a:graphic>
            <a:graphicData uri="http://schemas.openxmlformats.org/presentationml/2006/ole">
              <p:oleObj spid="_x0000_s31751" name="Equation" r:id="rId4" imgW="1828800" imgH="190440" progId="Equation.DSMT4">
                <p:embed/>
              </p:oleObj>
            </a:graphicData>
          </a:graphic>
        </p:graphicFrame>
      </p:grpSp>
      <p:grpSp>
        <p:nvGrpSpPr>
          <p:cNvPr id="22" name="Group 21"/>
          <p:cNvGrpSpPr/>
          <p:nvPr/>
        </p:nvGrpSpPr>
        <p:grpSpPr>
          <a:xfrm>
            <a:off x="380999" y="4851737"/>
            <a:ext cx="8229601" cy="1015663"/>
            <a:chOff x="304801" y="4927937"/>
            <a:chExt cx="8305799" cy="1015663"/>
          </a:xfrm>
        </p:grpSpPr>
        <p:sp>
          <p:nvSpPr>
            <p:cNvPr id="12" name="TextBox 11"/>
            <p:cNvSpPr txBox="1"/>
            <p:nvPr/>
          </p:nvSpPr>
          <p:spPr>
            <a:xfrm>
              <a:off x="304801" y="4927937"/>
              <a:ext cx="8305799" cy="1015663"/>
            </a:xfrm>
            <a:prstGeom prst="rect">
              <a:avLst/>
            </a:prstGeom>
            <a:noFill/>
          </p:spPr>
          <p:txBody>
            <a:bodyPr wrap="square" rtlCol="0">
              <a:spAutoFit/>
            </a:bodyPr>
            <a:lstStyle/>
            <a:p>
              <a:pPr algn="just"/>
              <a:r>
                <a:rPr lang="en-US" sz="2000" dirty="0" smtClean="0"/>
                <a:t>where the value             is used for the primary purpose of avoiding the spin anomaly in the neutron synthesis as indicated above and the rest energy of the </a:t>
              </a:r>
              <a:r>
                <a:rPr lang="en-US" sz="2000" dirty="0" err="1" smtClean="0"/>
                <a:t>neutroids</a:t>
              </a:r>
              <a:r>
                <a:rPr lang="en-US" sz="2000" dirty="0" smtClean="0"/>
                <a:t> is assumed as being that of the hydrogen atom.</a:t>
              </a:r>
              <a:endParaRPr lang="en-US" sz="2000" dirty="0"/>
            </a:p>
          </p:txBody>
        </p:sp>
        <p:graphicFrame>
          <p:nvGraphicFramePr>
            <p:cNvPr id="31752" name="Object 8"/>
            <p:cNvGraphicFramePr>
              <a:graphicFrameLocks noChangeAspect="1"/>
            </p:cNvGraphicFramePr>
            <p:nvPr/>
          </p:nvGraphicFramePr>
          <p:xfrm>
            <a:off x="2209800" y="5005450"/>
            <a:ext cx="568325" cy="269875"/>
          </p:xfrm>
          <a:graphic>
            <a:graphicData uri="http://schemas.openxmlformats.org/presentationml/2006/ole">
              <p:oleObj spid="_x0000_s31752" name="Equation" r:id="rId5" imgW="342720" imgH="164880" progId="Equation.DSMT4">
                <p:embed/>
              </p:oleObj>
            </a:graphicData>
          </a:graphic>
        </p:graphicFrame>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12310" y="990600"/>
            <a:ext cx="6108309" cy="381000"/>
            <a:chOff x="-12310" y="990600"/>
            <a:chExt cx="6108309" cy="381000"/>
          </a:xfrm>
        </p:grpSpPr>
        <p:sp>
          <p:nvSpPr>
            <p:cNvPr id="33" name="Round Single Corner Rectangle 32"/>
            <p:cNvSpPr/>
            <p:nvPr/>
          </p:nvSpPr>
          <p:spPr>
            <a:xfrm>
              <a:off x="-12310" y="990600"/>
              <a:ext cx="6108309" cy="381000"/>
            </a:xfrm>
            <a:prstGeom prst="round1Rect">
              <a:avLst>
                <a:gd name="adj" fmla="val 50000"/>
              </a:avLst>
            </a:prstGeom>
            <a:solidFill>
              <a:srgbClr val="000099">
                <a:alpha val="72157"/>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5275" y="990600"/>
              <a:ext cx="5258234" cy="369332"/>
            </a:xfrm>
            <a:prstGeom prst="rect">
              <a:avLst/>
            </a:prstGeom>
            <a:noFill/>
          </p:spPr>
          <p:txBody>
            <a:bodyPr wrap="none" rtlCol="0">
              <a:spAutoFit/>
            </a:bodyPr>
            <a:lstStyle/>
            <a:p>
              <a:r>
                <a:rPr lang="en-US" b="1" dirty="0" smtClean="0">
                  <a:solidFill>
                    <a:schemeClr val="bg1"/>
                  </a:solidFill>
                </a:rPr>
                <a:t>Interpretation of Don </a:t>
              </a:r>
              <a:r>
                <a:rPr lang="en-US" b="1" dirty="0" err="1" smtClean="0">
                  <a:solidFill>
                    <a:schemeClr val="bg1"/>
                  </a:solidFill>
                </a:rPr>
                <a:t>Borghi</a:t>
              </a:r>
              <a:r>
                <a:rPr lang="en-US" b="1" dirty="0" smtClean="0">
                  <a:solidFill>
                    <a:schemeClr val="bg1"/>
                  </a:solidFill>
                </a:rPr>
                <a:t> and </a:t>
              </a:r>
              <a:r>
                <a:rPr lang="en-US" b="1" dirty="0" err="1" smtClean="0">
                  <a:solidFill>
                    <a:schemeClr val="bg1"/>
                  </a:solidFill>
                </a:rPr>
                <a:t>Santilli</a:t>
              </a:r>
              <a:r>
                <a:rPr lang="en-US" b="1" dirty="0" smtClean="0">
                  <a:solidFill>
                    <a:schemeClr val="bg1"/>
                  </a:solidFill>
                </a:rPr>
                <a:t> experiments</a:t>
              </a:r>
              <a:endParaRPr lang="en-US" dirty="0" smtClean="0">
                <a:solidFill>
                  <a:schemeClr val="bg1"/>
                </a:solidFill>
              </a:endParaRPr>
            </a:p>
          </p:txBody>
        </p:sp>
      </p:grpSp>
      <p:sp>
        <p:nvSpPr>
          <p:cNvPr id="5" name="TextBox 4"/>
          <p:cNvSpPr txBox="1"/>
          <p:nvPr/>
        </p:nvSpPr>
        <p:spPr>
          <a:xfrm>
            <a:off x="533400" y="1524000"/>
            <a:ext cx="8305800" cy="4093428"/>
          </a:xfrm>
          <a:prstGeom prst="rect">
            <a:avLst/>
          </a:prstGeom>
          <a:noFill/>
        </p:spPr>
        <p:txBody>
          <a:bodyPr wrap="square" rtlCol="0">
            <a:spAutoFit/>
          </a:bodyPr>
          <a:lstStyle/>
          <a:p>
            <a:pPr marL="355600" indent="-355600" algn="just">
              <a:buFont typeface="Wingdings" pitchFamily="2" charset="2"/>
              <a:buChar char="§"/>
            </a:pPr>
            <a:r>
              <a:rPr lang="en-US" sz="2000" dirty="0" smtClean="0"/>
              <a:t>In Don </a:t>
            </a:r>
            <a:r>
              <a:rPr lang="en-US" sz="2000" dirty="0" err="1" smtClean="0"/>
              <a:t>Borghi’s</a:t>
            </a:r>
            <a:r>
              <a:rPr lang="en-US" sz="2000" dirty="0" smtClean="0"/>
              <a:t> and </a:t>
            </a:r>
            <a:r>
              <a:rPr lang="en-US" sz="2000" dirty="0" err="1" smtClean="0"/>
              <a:t>Santilli’s</a:t>
            </a:r>
            <a:r>
              <a:rPr lang="en-US" sz="2000" dirty="0" smtClean="0"/>
              <a:t> experiments the various substances placed in the exterior of the klystrons did indeed experience nuclear transmutations. If we discard the Don </a:t>
            </a:r>
            <a:r>
              <a:rPr lang="en-US" sz="2000" dirty="0" err="1" smtClean="0"/>
              <a:t>Borghi’s</a:t>
            </a:r>
            <a:r>
              <a:rPr lang="en-US" sz="2000" dirty="0" smtClean="0"/>
              <a:t> klystron and </a:t>
            </a:r>
            <a:r>
              <a:rPr lang="en-US" sz="2000" dirty="0" err="1" smtClean="0"/>
              <a:t>Santilli’s</a:t>
            </a:r>
            <a:r>
              <a:rPr lang="en-US" sz="2000" dirty="0" smtClean="0"/>
              <a:t> Klystron-I to produce actual neutrons, then the main question arises from where the neutrons originated and detected. </a:t>
            </a:r>
          </a:p>
          <a:p>
            <a:pPr marL="355600" indent="-355600" algn="just">
              <a:buFont typeface="Wingdings" pitchFamily="2" charset="2"/>
              <a:buChar char="§"/>
            </a:pPr>
            <a:r>
              <a:rPr lang="en-US" sz="2000" dirty="0" smtClean="0"/>
              <a:t>Evidently, only two possibilities remain, namely, that the detected neutrons were actually synthesized in the walls of the klystrons, or by the activated substances themselves following the absorption of the </a:t>
            </a:r>
            <a:r>
              <a:rPr lang="en-US" sz="2000" dirty="0" err="1" smtClean="0"/>
              <a:t>neutroids</a:t>
            </a:r>
            <a:r>
              <a:rPr lang="en-US" sz="2000" dirty="0" smtClean="0"/>
              <a:t> produced by the klystrons. </a:t>
            </a:r>
          </a:p>
          <a:p>
            <a:pPr marL="355600" indent="-355600" algn="just">
              <a:buFont typeface="Wingdings" pitchFamily="2" charset="2"/>
              <a:buChar char="§"/>
            </a:pPr>
            <a:r>
              <a:rPr lang="en-US" sz="2000" dirty="0" smtClean="0"/>
              <a:t>Considering the neutrino hypothesis has no sense for the neutron synthesis for various reasons, </a:t>
            </a:r>
            <a:r>
              <a:rPr lang="en-US" sz="2000" dirty="0" err="1" smtClean="0"/>
              <a:t>Santilli</a:t>
            </a:r>
            <a:r>
              <a:rPr lang="en-US" sz="2000" dirty="0" smtClean="0"/>
              <a:t> assumes that the energy, spin and magnetic anomalies in the neutron synthesis are accounted for by their transfer either from nuclei or from the </a:t>
            </a:r>
            <a:r>
              <a:rPr lang="en-US" sz="2000" dirty="0" err="1" smtClean="0"/>
              <a:t>aether</a:t>
            </a:r>
            <a:r>
              <a:rPr lang="en-US" sz="2000" dirty="0" smtClean="0"/>
              <a:t> via his </a:t>
            </a:r>
            <a:r>
              <a:rPr lang="en-US" sz="2000" dirty="0" err="1" smtClean="0"/>
              <a:t>etherino</a:t>
            </a:r>
            <a:r>
              <a:rPr lang="en-US" sz="2000" dirty="0" smtClean="0"/>
              <a:t> hypothesis</a:t>
            </a:r>
            <a:endParaRPr lang="en-US" sz="2000" dirty="0"/>
          </a:p>
        </p:txBody>
      </p:sp>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7889" name="Object 1"/>
          <p:cNvGraphicFramePr>
            <a:graphicFrameLocks noChangeAspect="1"/>
          </p:cNvGraphicFramePr>
          <p:nvPr/>
        </p:nvGraphicFramePr>
        <p:xfrm>
          <a:off x="1857375" y="5703887"/>
          <a:ext cx="4624388" cy="468313"/>
        </p:xfrm>
        <a:graphic>
          <a:graphicData uri="http://schemas.openxmlformats.org/presentationml/2006/ole">
            <p:oleObj spid="_x0000_s37889" name="Equation" r:id="rId3" imgW="2349500" imgH="241300" progId="Equation.DSMT4">
              <p:embed/>
            </p:oleObj>
          </a:graphicData>
        </a:graphic>
      </p:graphicFrame>
      <p:grpSp>
        <p:nvGrpSpPr>
          <p:cNvPr id="19" name="Group 18"/>
          <p:cNvGrpSpPr/>
          <p:nvPr/>
        </p:nvGrpSpPr>
        <p:grpSpPr>
          <a:xfrm>
            <a:off x="0" y="0"/>
            <a:ext cx="9144000" cy="6869017"/>
            <a:chOff x="0" y="0"/>
            <a:chExt cx="9144000" cy="6869017"/>
          </a:xfrm>
        </p:grpSpPr>
        <p:grpSp>
          <p:nvGrpSpPr>
            <p:cNvPr id="20" name="Group 6"/>
            <p:cNvGrpSpPr/>
            <p:nvPr/>
          </p:nvGrpSpPr>
          <p:grpSpPr>
            <a:xfrm>
              <a:off x="0" y="0"/>
              <a:ext cx="9144000" cy="6869017"/>
              <a:chOff x="23750" y="0"/>
              <a:chExt cx="9144000" cy="6869017"/>
            </a:xfrm>
          </p:grpSpPr>
          <p:grpSp>
            <p:nvGrpSpPr>
              <p:cNvPr id="23" name="Group 9"/>
              <p:cNvGrpSpPr/>
              <p:nvPr/>
            </p:nvGrpSpPr>
            <p:grpSpPr>
              <a:xfrm>
                <a:off x="23750"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a:scene3d>
                <a:camera prst="obliqueBottomRight"/>
                <a:lightRig rig="threePt" dir="t"/>
              </a:scene3d>
            </p:grpSpPr>
            <p:sp>
              <p:nvSpPr>
                <p:cNvPr id="30" name="Rounded Rectangle 29"/>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1"/>
              <p:cNvGrpSpPr/>
              <p:nvPr/>
            </p:nvGrpSpPr>
            <p:grpSpPr>
              <a:xfrm>
                <a:off x="23750" y="6488017"/>
                <a:ext cx="9144000" cy="381000"/>
                <a:chOff x="0" y="6488017"/>
                <a:chExt cx="9144000" cy="381000"/>
              </a:xfrm>
            </p:grpSpPr>
            <p:grpSp>
              <p:nvGrpSpPr>
                <p:cNvPr id="25" name="Group 17"/>
                <p:cNvGrpSpPr/>
                <p:nvPr/>
              </p:nvGrpSpPr>
              <p:grpSpPr>
                <a:xfrm>
                  <a:off x="0" y="6488017"/>
                  <a:ext cx="9144000" cy="381000"/>
                  <a:chOff x="0" y="6488017"/>
                  <a:chExt cx="9144000" cy="381000"/>
                </a:xfrm>
              </p:grpSpPr>
              <p:sp>
                <p:nvSpPr>
                  <p:cNvPr id="28" name="Rounded Rectangle 27"/>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75000"/>
                        </a:schemeClr>
                      </a:solidFill>
                    </a:rPr>
                    <a:t>Chandrakant</a:t>
                  </a:r>
                  <a:r>
                    <a:rPr lang="en-US" sz="1600" dirty="0" smtClean="0">
                      <a:solidFill>
                        <a:schemeClr val="bg1">
                          <a:lumMod val="75000"/>
                        </a:schemeClr>
                      </a:solidFill>
                    </a:rPr>
                    <a:t>  S. </a:t>
                  </a:r>
                  <a:r>
                    <a:rPr lang="en-US" sz="1600" dirty="0" err="1" smtClean="0">
                      <a:solidFill>
                        <a:schemeClr val="bg1">
                          <a:lumMod val="75000"/>
                        </a:schemeClr>
                      </a:solidFill>
                    </a:rPr>
                    <a:t>Burande</a:t>
                  </a:r>
                  <a:r>
                    <a:rPr lang="en-US" sz="1600" dirty="0" smtClean="0">
                      <a:solidFill>
                        <a:schemeClr val="bg1">
                          <a:lumMod val="75000"/>
                        </a:schemeClr>
                      </a:solidFill>
                    </a:rPr>
                    <a:t>, VDCET, </a:t>
                  </a:r>
                  <a:r>
                    <a:rPr lang="en-US" sz="1600" dirty="0" err="1" smtClean="0">
                      <a:solidFill>
                        <a:schemeClr val="bg1">
                          <a:lumMod val="75000"/>
                        </a:schemeClr>
                      </a:solidFill>
                    </a:rPr>
                    <a:t>Mouda</a:t>
                  </a:r>
                  <a:r>
                    <a:rPr lang="en-US" sz="1600" dirty="0" smtClean="0">
                      <a:solidFill>
                        <a:schemeClr val="bg1">
                          <a:lumMod val="75000"/>
                        </a:schemeClr>
                      </a:solidFill>
                    </a:rPr>
                    <a:t>, India</a:t>
                  </a:r>
                  <a:endParaRPr lang="en-US" sz="1600" dirty="0">
                    <a:solidFill>
                      <a:schemeClr val="bg1">
                        <a:lumMod val="75000"/>
                      </a:schemeClr>
                    </a:solidFill>
                  </a:endParaRPr>
                </a:p>
              </p:txBody>
            </p:sp>
            <p:sp>
              <p:nvSpPr>
                <p:cNvPr id="27" name="TextBox 26"/>
                <p:cNvSpPr txBox="1"/>
                <p:nvPr/>
              </p:nvSpPr>
              <p:spPr>
                <a:xfrm>
                  <a:off x="1905000" y="6488668"/>
                  <a:ext cx="1872500" cy="338554"/>
                </a:xfrm>
                <a:prstGeom prst="rect">
                  <a:avLst/>
                </a:prstGeom>
                <a:noFill/>
              </p:spPr>
              <p:txBody>
                <a:bodyPr wrap="none" rtlCol="0">
                  <a:spAutoFit/>
                </a:bodyPr>
                <a:lstStyle/>
                <a:p>
                  <a:r>
                    <a:rPr lang="en-US" sz="1600" dirty="0" err="1" smtClean="0">
                      <a:solidFill>
                        <a:schemeClr val="bg1">
                          <a:lumMod val="75000"/>
                        </a:schemeClr>
                      </a:solidFill>
                    </a:rPr>
                    <a:t>Hadronic</a:t>
                  </a:r>
                  <a:r>
                    <a:rPr lang="en-US" sz="1600" dirty="0" smtClean="0">
                      <a:solidFill>
                        <a:schemeClr val="bg1">
                          <a:lumMod val="75000"/>
                        </a:schemeClr>
                      </a:solidFill>
                    </a:rPr>
                    <a:t> Mechanics</a:t>
                  </a:r>
                  <a:endParaRPr lang="en-US" sz="1600" dirty="0">
                    <a:solidFill>
                      <a:schemeClr val="bg1">
                        <a:lumMod val="75000"/>
                      </a:schemeClr>
                    </a:solidFill>
                  </a:endParaRPr>
                </a:p>
              </p:txBody>
            </p:sp>
          </p:grpSp>
        </p:grpSp>
        <p:sp>
          <p:nvSpPr>
            <p:cNvPr id="21" name="TextBox 20"/>
            <p:cNvSpPr txBox="1"/>
            <p:nvPr/>
          </p:nvSpPr>
          <p:spPr>
            <a:xfrm>
              <a:off x="5106040" y="116775"/>
              <a:ext cx="3175356" cy="646331"/>
            </a:xfrm>
            <a:prstGeom prst="rect">
              <a:avLst/>
            </a:prstGeom>
            <a:noFill/>
          </p:spPr>
          <p:txBody>
            <a:bodyPr wrap="none" rtlCol="0">
              <a:spAutoFit/>
            </a:bodyPr>
            <a:lstStyle/>
            <a:p>
              <a:r>
                <a:rPr lang="en-US" b="1" dirty="0" smtClean="0">
                  <a:solidFill>
                    <a:schemeClr val="bg1"/>
                  </a:solidFill>
                </a:rPr>
                <a:t>Interpretation of </a:t>
              </a:r>
            </a:p>
            <a:p>
              <a:r>
                <a:rPr lang="en-US" b="1" dirty="0" smtClean="0">
                  <a:solidFill>
                    <a:schemeClr val="bg1"/>
                  </a:solidFill>
                </a:rPr>
                <a:t>Don </a:t>
              </a:r>
              <a:r>
                <a:rPr lang="en-US" b="1" dirty="0" err="1" smtClean="0">
                  <a:solidFill>
                    <a:schemeClr val="bg1"/>
                  </a:solidFill>
                </a:rPr>
                <a:t>Borghi-Santilli</a:t>
              </a:r>
              <a:r>
                <a:rPr lang="en-US" b="1" dirty="0" smtClean="0">
                  <a:solidFill>
                    <a:schemeClr val="bg1"/>
                  </a:solidFill>
                </a:rPr>
                <a:t>  Experiment</a:t>
              </a:r>
              <a:endParaRPr lang="en-US" dirty="0" smtClean="0">
                <a:solidFill>
                  <a:schemeClr val="bg1"/>
                </a:solidFill>
              </a:endParaRPr>
            </a:p>
          </p:txBody>
        </p:sp>
        <p:sp>
          <p:nvSpPr>
            <p:cNvPr id="22" name="TextBox 21"/>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9"/>
          <p:cNvGrpSpPr/>
          <p:nvPr/>
        </p:nvGrpSpPr>
        <p:grpSpPr>
          <a:xfrm>
            <a:off x="0"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a:scene3d>
            <a:camera prst="obliqueBottomRight"/>
            <a:lightRig rig="threePt" dir="t"/>
          </a:scene3d>
        </p:grpSpPr>
        <p:sp>
          <p:nvSpPr>
            <p:cNvPr id="11" name="Rounded Rectangle 10"/>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0" y="821375"/>
            <a:ext cx="3276600" cy="411675"/>
            <a:chOff x="0" y="1340925"/>
            <a:chExt cx="3276600" cy="411675"/>
          </a:xfrm>
        </p:grpSpPr>
        <p:sp>
          <p:nvSpPr>
            <p:cNvPr id="14" name="Round Single Corner Rectangle 13"/>
            <p:cNvSpPr/>
            <p:nvPr/>
          </p:nvSpPr>
          <p:spPr>
            <a:xfrm>
              <a:off x="0" y="1371600"/>
              <a:ext cx="3276600" cy="381000"/>
            </a:xfrm>
            <a:prstGeom prst="round1Rect">
              <a:avLst>
                <a:gd name="adj" fmla="val 50000"/>
              </a:avLst>
            </a:prstGeom>
            <a:solidFill>
              <a:srgbClr val="000099">
                <a:alpha val="72157"/>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28600" y="1340925"/>
              <a:ext cx="2726708" cy="400110"/>
            </a:xfrm>
            <a:prstGeom prst="rect">
              <a:avLst/>
            </a:prstGeom>
          </p:spPr>
          <p:txBody>
            <a:bodyPr wrap="none">
              <a:spAutoFit/>
            </a:bodyPr>
            <a:lstStyle/>
            <a:p>
              <a:r>
                <a:rPr lang="en-US" sz="2000" b="1" dirty="0" smtClean="0">
                  <a:solidFill>
                    <a:schemeClr val="bg1"/>
                  </a:solidFill>
                </a:rPr>
                <a:t>Rutherford’s Conjecture</a:t>
              </a:r>
              <a:endParaRPr lang="en-US" sz="2000" b="1" dirty="0">
                <a:solidFill>
                  <a:schemeClr val="bg1"/>
                </a:solidFill>
              </a:endParaRPr>
            </a:p>
          </p:txBody>
        </p:sp>
      </p:grpSp>
      <p:sp>
        <p:nvSpPr>
          <p:cNvPr id="17" name="TextBox 16"/>
          <p:cNvSpPr txBox="1"/>
          <p:nvPr/>
        </p:nvSpPr>
        <p:spPr>
          <a:xfrm>
            <a:off x="223650" y="1572161"/>
            <a:ext cx="8539350" cy="1323439"/>
          </a:xfrm>
          <a:prstGeom prst="rect">
            <a:avLst/>
          </a:prstGeom>
          <a:noFill/>
        </p:spPr>
        <p:txBody>
          <a:bodyPr wrap="square" rtlCol="0">
            <a:spAutoFit/>
          </a:bodyPr>
          <a:lstStyle/>
          <a:p>
            <a:pPr algn="just"/>
            <a:r>
              <a:rPr lang="en-US" sz="2000" dirty="0" smtClean="0"/>
              <a:t>In 1920 H. Rutherford [1] conjectured that neutron is a compressed hydrogen atom in the core of the stars and claimed that first particle synthesized in stars is neutron from a proton and an electron after which all known matter is progressively synthesized. Accordingly,</a:t>
            </a:r>
            <a:endParaRPr lang="en-US" sz="2000" dirty="0"/>
          </a:p>
        </p:txBody>
      </p:sp>
      <p:graphicFrame>
        <p:nvGraphicFramePr>
          <p:cNvPr id="43010" name="Object 2"/>
          <p:cNvGraphicFramePr>
            <a:graphicFrameLocks noChangeAspect="1"/>
          </p:cNvGraphicFramePr>
          <p:nvPr/>
        </p:nvGraphicFramePr>
        <p:xfrm>
          <a:off x="762000" y="3200400"/>
          <a:ext cx="1819275" cy="458788"/>
        </p:xfrm>
        <a:graphic>
          <a:graphicData uri="http://schemas.openxmlformats.org/presentationml/2006/ole">
            <p:oleObj spid="_x0000_s43010" name="Equation" r:id="rId3" imgW="876240" imgH="215640" progId="Equation.DSMT4">
              <p:embed/>
            </p:oleObj>
          </a:graphicData>
        </a:graphic>
      </p:graphicFrame>
      <p:sp>
        <p:nvSpPr>
          <p:cNvPr id="21" name="TextBox 20"/>
          <p:cNvSpPr txBox="1"/>
          <p:nvPr/>
        </p:nvSpPr>
        <p:spPr>
          <a:xfrm>
            <a:off x="304800" y="3886200"/>
            <a:ext cx="4098366" cy="707886"/>
          </a:xfrm>
          <a:prstGeom prst="rect">
            <a:avLst/>
          </a:prstGeom>
          <a:noFill/>
        </p:spPr>
        <p:txBody>
          <a:bodyPr wrap="none" rtlCol="0">
            <a:spAutoFit/>
          </a:bodyPr>
          <a:lstStyle/>
          <a:p>
            <a:r>
              <a:rPr lang="en-US" sz="2000" dirty="0" smtClean="0"/>
              <a:t>In 1932, the existence of the neutron </a:t>
            </a:r>
          </a:p>
          <a:p>
            <a:r>
              <a:rPr lang="en-US" sz="2000" dirty="0" smtClean="0"/>
              <a:t>was confirmed by Chadwick [2].</a:t>
            </a:r>
            <a:endParaRPr lang="en-US" sz="2000" dirty="0"/>
          </a:p>
        </p:txBody>
      </p:sp>
      <p:grpSp>
        <p:nvGrpSpPr>
          <p:cNvPr id="32" name="Group 31"/>
          <p:cNvGrpSpPr/>
          <p:nvPr/>
        </p:nvGrpSpPr>
        <p:grpSpPr>
          <a:xfrm>
            <a:off x="0" y="6488017"/>
            <a:ext cx="9144000" cy="381000"/>
            <a:chOff x="0" y="6488017"/>
            <a:chExt cx="9144000" cy="381000"/>
          </a:xfrm>
        </p:grpSpPr>
        <p:grpSp>
          <p:nvGrpSpPr>
            <p:cNvPr id="18" name="Group 17"/>
            <p:cNvGrpSpPr/>
            <p:nvPr/>
          </p:nvGrpSpPr>
          <p:grpSpPr>
            <a:xfrm>
              <a:off x="0" y="6488017"/>
              <a:ext cx="9144000" cy="381000"/>
              <a:chOff x="0" y="6488017"/>
              <a:chExt cx="9144000" cy="381000"/>
            </a:xfrm>
          </p:grpSpPr>
          <p:sp>
            <p:nvSpPr>
              <p:cNvPr id="9" name="Rounded Rectangle 8"/>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solidFill>
                </a:rPr>
                <a:t>Chandrakant</a:t>
              </a:r>
              <a:r>
                <a:rPr lang="en-US" sz="1600" dirty="0" smtClean="0">
                  <a:solidFill>
                    <a:schemeClr val="bg1"/>
                  </a:solidFill>
                </a:rPr>
                <a:t>  S. </a:t>
              </a:r>
              <a:r>
                <a:rPr lang="en-US" sz="1600" dirty="0" err="1" smtClean="0">
                  <a:solidFill>
                    <a:schemeClr val="bg1"/>
                  </a:solidFill>
                </a:rPr>
                <a:t>Burande</a:t>
              </a:r>
              <a:r>
                <a:rPr lang="en-US" sz="1600" dirty="0" smtClean="0">
                  <a:solidFill>
                    <a:schemeClr val="bg1"/>
                  </a:solidFill>
                </a:rPr>
                <a:t>, VDCET, </a:t>
              </a:r>
              <a:r>
                <a:rPr lang="en-US" sz="1600" dirty="0" err="1" smtClean="0">
                  <a:solidFill>
                    <a:schemeClr val="bg1"/>
                  </a:solidFill>
                </a:rPr>
                <a:t>Mouda</a:t>
              </a:r>
              <a:r>
                <a:rPr lang="en-US" sz="1600" dirty="0" smtClean="0">
                  <a:solidFill>
                    <a:schemeClr val="bg1"/>
                  </a:solidFill>
                </a:rPr>
                <a:t>, India</a:t>
              </a:r>
              <a:endParaRPr lang="en-US" sz="1600" dirty="0">
                <a:solidFill>
                  <a:schemeClr val="bg1"/>
                </a:solidFill>
              </a:endParaRPr>
            </a:p>
          </p:txBody>
        </p:sp>
        <p:sp>
          <p:nvSpPr>
            <p:cNvPr id="31" name="TextBox 30"/>
            <p:cNvSpPr txBox="1"/>
            <p:nvPr/>
          </p:nvSpPr>
          <p:spPr>
            <a:xfrm>
              <a:off x="1905000" y="6488668"/>
              <a:ext cx="1704569" cy="338554"/>
            </a:xfrm>
            <a:prstGeom prst="rect">
              <a:avLst/>
            </a:prstGeom>
            <a:noFill/>
          </p:spPr>
          <p:txBody>
            <a:bodyPr wrap="none" rtlCol="0">
              <a:spAutoFit/>
            </a:bodyPr>
            <a:lstStyle/>
            <a:p>
              <a:r>
                <a:rPr lang="en-US" sz="1600" dirty="0" smtClean="0">
                  <a:solidFill>
                    <a:schemeClr val="bg1">
                      <a:lumMod val="65000"/>
                    </a:schemeClr>
                  </a:solidFill>
                </a:rPr>
                <a:t>Neutron Synthesis</a:t>
              </a:r>
              <a:endParaRPr lang="en-US" sz="1600" dirty="0">
                <a:solidFill>
                  <a:schemeClr val="bg1">
                    <a:lumMod val="65000"/>
                  </a:schemeClr>
                </a:solidFill>
              </a:endParaRPr>
            </a:p>
          </p:txBody>
        </p:sp>
      </p:grpSp>
      <p:sp>
        <p:nvSpPr>
          <p:cNvPr id="35" name="Rectangle 34"/>
          <p:cNvSpPr/>
          <p:nvPr/>
        </p:nvSpPr>
        <p:spPr>
          <a:xfrm>
            <a:off x="5105400" y="169225"/>
            <a:ext cx="2726708" cy="400110"/>
          </a:xfrm>
          <a:prstGeom prst="rect">
            <a:avLst/>
          </a:prstGeom>
          <a:noFill/>
        </p:spPr>
        <p:txBody>
          <a:bodyPr wrap="none">
            <a:spAutoFit/>
          </a:bodyPr>
          <a:lstStyle/>
          <a:p>
            <a:r>
              <a:rPr lang="en-US" sz="2000" b="1" dirty="0" smtClean="0">
                <a:solidFill>
                  <a:schemeClr val="bg1">
                    <a:lumMod val="65000"/>
                  </a:schemeClr>
                </a:solidFill>
              </a:rPr>
              <a:t>Rutherford’s Conjecture</a:t>
            </a:r>
            <a:endParaRPr lang="en-US" sz="2000" b="1" dirty="0">
              <a:solidFill>
                <a:schemeClr val="bg1">
                  <a:lumMod val="65000"/>
                </a:schemeClr>
              </a:solidFill>
            </a:endParaRPr>
          </a:p>
        </p:txBody>
      </p:sp>
      <p:sp>
        <p:nvSpPr>
          <p:cNvPr id="26" name="TextBox 25"/>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cxnSp>
        <p:nvCxnSpPr>
          <p:cNvPr id="29" name="Straight Connector 28"/>
          <p:cNvCxnSpPr/>
          <p:nvPr/>
        </p:nvCxnSpPr>
        <p:spPr>
          <a:xfrm>
            <a:off x="304800" y="5334000"/>
            <a:ext cx="1981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04800" y="5486400"/>
            <a:ext cx="4866397" cy="1107996"/>
          </a:xfrm>
          <a:prstGeom prst="rect">
            <a:avLst/>
          </a:prstGeom>
          <a:noFill/>
        </p:spPr>
        <p:txBody>
          <a:bodyPr wrap="none" rtlCol="0">
            <a:spAutoFit/>
          </a:bodyPr>
          <a:lstStyle/>
          <a:p>
            <a:r>
              <a:rPr lang="en-IN" sz="1600" dirty="0" smtClean="0"/>
              <a:t>[1]  </a:t>
            </a:r>
            <a:r>
              <a:rPr lang="en-US" sz="1600" dirty="0" smtClean="0"/>
              <a:t>H. Rutherford, </a:t>
            </a:r>
            <a:r>
              <a:rPr lang="en-US" sz="1600" i="1" dirty="0" smtClean="0"/>
              <a:t>Proc. Roy. Soc. A</a:t>
            </a:r>
            <a:r>
              <a:rPr lang="en-US" sz="1600" dirty="0" smtClean="0"/>
              <a:t>, Vol. </a:t>
            </a:r>
            <a:r>
              <a:rPr lang="en-US" sz="1600" b="1" dirty="0" smtClean="0"/>
              <a:t>97</a:t>
            </a:r>
            <a:r>
              <a:rPr lang="en-US" sz="1600" dirty="0" smtClean="0"/>
              <a:t>, 374 (1920). </a:t>
            </a:r>
          </a:p>
          <a:p>
            <a:r>
              <a:rPr lang="en-US" sz="1600" dirty="0" smtClean="0"/>
              <a:t>[2]   J. Chadwick, </a:t>
            </a:r>
            <a:r>
              <a:rPr lang="en-US" sz="1600" i="1" dirty="0" smtClean="0"/>
              <a:t>Proc. Roy. Soc. A</a:t>
            </a:r>
            <a:r>
              <a:rPr lang="en-US" sz="1600" dirty="0" smtClean="0"/>
              <a:t>, Vol. </a:t>
            </a:r>
            <a:r>
              <a:rPr lang="en-US" sz="1600" b="1" dirty="0" smtClean="0"/>
              <a:t>136</a:t>
            </a:r>
            <a:r>
              <a:rPr lang="en-US" sz="1600" dirty="0" smtClean="0"/>
              <a:t>, 692 (1932).</a:t>
            </a:r>
          </a:p>
          <a:p>
            <a:endParaRPr lang="en-US" sz="1600" dirty="0" smtClean="0"/>
          </a:p>
          <a:p>
            <a:endParaRPr lang="en-IN" dirty="0"/>
          </a:p>
        </p:txBody>
      </p:sp>
      <p:grpSp>
        <p:nvGrpSpPr>
          <p:cNvPr id="33" name="Group 32"/>
          <p:cNvGrpSpPr>
            <a:grpSpLocks noChangeAspect="1"/>
          </p:cNvGrpSpPr>
          <p:nvPr/>
        </p:nvGrpSpPr>
        <p:grpSpPr>
          <a:xfrm>
            <a:off x="5334000" y="3200400"/>
            <a:ext cx="3051474" cy="2710800"/>
            <a:chOff x="4648200" y="1752600"/>
            <a:chExt cx="4267200" cy="3790800"/>
          </a:xfrm>
        </p:grpSpPr>
        <p:sp>
          <p:nvSpPr>
            <p:cNvPr id="34" name="Oval 33"/>
            <p:cNvSpPr/>
            <p:nvPr/>
          </p:nvSpPr>
          <p:spPr>
            <a:xfrm>
              <a:off x="5638800" y="3048000"/>
              <a:ext cx="2724912" cy="1143000"/>
            </a:xfrm>
            <a:prstGeom prst="ellipse">
              <a:avLst/>
            </a:prstGeom>
            <a:noFill/>
            <a:ln>
              <a:gradFill>
                <a:gsLst>
                  <a:gs pos="0">
                    <a:schemeClr val="tx1"/>
                  </a:gs>
                  <a:gs pos="50000">
                    <a:schemeClr val="accent1">
                      <a:tint val="44500"/>
                      <a:satMod val="160000"/>
                    </a:schemeClr>
                  </a:gs>
                  <a:gs pos="100000">
                    <a:schemeClr val="accent1">
                      <a:tint val="23500"/>
                      <a:satMod val="160000"/>
                    </a:schemeClr>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5400000">
              <a:off x="5638800" y="2286000"/>
              <a:ext cx="2743200" cy="2743200"/>
            </a:xfrm>
            <a:prstGeom prst="ellipse">
              <a:avLst/>
            </a:prstGeom>
            <a:solidFill>
              <a:schemeClr val="tx1">
                <a:alpha val="52000"/>
              </a:schemeClr>
            </a:solidFill>
            <a:ln>
              <a:noFill/>
            </a:ln>
            <a:scene3d>
              <a:camera prst="orthographicFront"/>
              <a:lightRig rig="threePt" dir="t"/>
            </a:scene3d>
            <a:sp3d>
              <a:bevelT w="1454150" h="1454150"/>
              <a:bevelB w="1454150" h="14541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5257800" y="3124201"/>
              <a:ext cx="1134000" cy="10824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QE</a:t>
              </a:r>
              <a:endParaRPr lang="en-IN" dirty="0"/>
            </a:p>
          </p:txBody>
        </p:sp>
        <p:grpSp>
          <p:nvGrpSpPr>
            <p:cNvPr id="38" name="Group 62"/>
            <p:cNvGrpSpPr/>
            <p:nvPr/>
          </p:nvGrpSpPr>
          <p:grpSpPr>
            <a:xfrm>
              <a:off x="5257800" y="3124200"/>
              <a:ext cx="1116000" cy="1116000"/>
              <a:chOff x="4724400" y="5181600"/>
              <a:chExt cx="1116000" cy="1116000"/>
            </a:xfrm>
          </p:grpSpPr>
          <p:sp>
            <p:nvSpPr>
              <p:cNvPr id="48" name="Oval 47"/>
              <p:cNvSpPr/>
              <p:nvPr/>
            </p:nvSpPr>
            <p:spPr>
              <a:xfrm>
                <a:off x="4724400" y="5486400"/>
                <a:ext cx="1088136" cy="457200"/>
              </a:xfrm>
              <a:prstGeom prst="ellipse">
                <a:avLst/>
              </a:prstGeom>
              <a:noFill/>
              <a:ln>
                <a:gradFill>
                  <a:gsLst>
                    <a:gs pos="0">
                      <a:schemeClr val="tx1"/>
                    </a:gs>
                    <a:gs pos="50000">
                      <a:schemeClr val="accent1">
                        <a:tint val="44500"/>
                        <a:satMod val="160000"/>
                      </a:schemeClr>
                    </a:gs>
                    <a:gs pos="100000">
                      <a:schemeClr val="accent1">
                        <a:tint val="23500"/>
                        <a:satMod val="160000"/>
                      </a:schemeClr>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4724400" y="5181600"/>
                <a:ext cx="1116000" cy="1116000"/>
              </a:xfrm>
              <a:prstGeom prst="ellipse">
                <a:avLst/>
              </a:prstGeom>
              <a:solidFill>
                <a:schemeClr val="tx1">
                  <a:alpha val="31000"/>
                </a:schemeClr>
              </a:solidFill>
              <a:ln>
                <a:noFill/>
              </a:ln>
              <a:scene3d>
                <a:camera prst="orthographicFront"/>
                <a:lightRig rig="threePt" dir="t"/>
              </a:scene3d>
              <a:sp3d>
                <a:bevelT w="425450" h="425450"/>
                <a:bevelB w="425450" h="425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39" name="Object 3"/>
            <p:cNvGraphicFramePr>
              <a:graphicFrameLocks noChangeAspect="1"/>
            </p:cNvGraphicFramePr>
            <p:nvPr/>
          </p:nvGraphicFramePr>
          <p:xfrm>
            <a:off x="8001000" y="2133600"/>
            <a:ext cx="395288" cy="458788"/>
          </p:xfrm>
          <a:graphic>
            <a:graphicData uri="http://schemas.openxmlformats.org/presentationml/2006/ole">
              <p:oleObj spid="_x0000_s43013" name="Equation" r:id="rId4" imgW="190440" imgH="215640" progId="Equation.DSMT4">
                <p:embed/>
              </p:oleObj>
            </a:graphicData>
          </a:graphic>
        </p:graphicFrame>
        <p:graphicFrame>
          <p:nvGraphicFramePr>
            <p:cNvPr id="40" name="Object 4"/>
            <p:cNvGraphicFramePr>
              <a:graphicFrameLocks noChangeAspect="1"/>
            </p:cNvGraphicFramePr>
            <p:nvPr/>
          </p:nvGraphicFramePr>
          <p:xfrm>
            <a:off x="5181600" y="2722245"/>
            <a:ext cx="393700" cy="501967"/>
          </p:xfrm>
          <a:graphic>
            <a:graphicData uri="http://schemas.openxmlformats.org/presentationml/2006/ole">
              <p:oleObj spid="_x0000_s43014" name="Equation" r:id="rId5" imgW="152280" imgH="190440" progId="Equation.DSMT4">
                <p:embed/>
              </p:oleObj>
            </a:graphicData>
          </a:graphic>
        </p:graphicFrame>
        <p:grpSp>
          <p:nvGrpSpPr>
            <p:cNvPr id="41" name="Group 63"/>
            <p:cNvGrpSpPr/>
            <p:nvPr/>
          </p:nvGrpSpPr>
          <p:grpSpPr>
            <a:xfrm>
              <a:off x="4648200" y="1752600"/>
              <a:ext cx="4267200" cy="3790800"/>
              <a:chOff x="1013402" y="2057400"/>
              <a:chExt cx="4267200" cy="3790800"/>
            </a:xfrm>
          </p:grpSpPr>
          <p:cxnSp>
            <p:nvCxnSpPr>
              <p:cNvPr id="42" name="Straight Arrow Connector 41"/>
              <p:cNvCxnSpPr/>
              <p:nvPr/>
            </p:nvCxnSpPr>
            <p:spPr>
              <a:xfrm flipH="1" flipV="1">
                <a:off x="3451802" y="2057400"/>
                <a:ext cx="0" cy="3790800"/>
              </a:xfrm>
              <a:prstGeom prst="straightConnector1">
                <a:avLst/>
              </a:prstGeom>
              <a:ln w="22225">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3396717" y="3895821"/>
                <a:ext cx="109728" cy="1097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p:cNvCxnSpPr/>
              <p:nvPr/>
            </p:nvCxnSpPr>
            <p:spPr>
              <a:xfrm>
                <a:off x="1013402" y="3962400"/>
                <a:ext cx="4267200" cy="0"/>
              </a:xfrm>
              <a:prstGeom prst="straightConnector1">
                <a:avLst/>
              </a:prstGeom>
              <a:ln w="22225">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45" name="Curved Up Arrow 44"/>
              <p:cNvSpPr/>
              <p:nvPr/>
            </p:nvSpPr>
            <p:spPr>
              <a:xfrm>
                <a:off x="3147002" y="2207170"/>
                <a:ext cx="606552" cy="274320"/>
              </a:xfrm>
              <a:prstGeom prst="curvedUpArrow">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46" name="Straight Arrow Connector 45"/>
              <p:cNvCxnSpPr/>
              <p:nvPr/>
            </p:nvCxnSpPr>
            <p:spPr>
              <a:xfrm flipH="1" flipV="1">
                <a:off x="2133600" y="2667000"/>
                <a:ext cx="0" cy="2710800"/>
              </a:xfrm>
              <a:prstGeom prst="straightConnector1">
                <a:avLst/>
              </a:prstGeom>
              <a:ln w="22225">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47" name="Curved Down Arrow 46"/>
              <p:cNvSpPr/>
              <p:nvPr/>
            </p:nvSpPr>
            <p:spPr>
              <a:xfrm rot="8208433">
                <a:off x="1916785" y="3191440"/>
                <a:ext cx="514447" cy="240770"/>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1" y="1066800"/>
            <a:ext cx="8534399" cy="1631216"/>
          </a:xfrm>
          <a:prstGeom prst="rect">
            <a:avLst/>
          </a:prstGeom>
          <a:noFill/>
        </p:spPr>
        <p:txBody>
          <a:bodyPr wrap="square" rtlCol="0">
            <a:spAutoFit/>
          </a:bodyPr>
          <a:lstStyle/>
          <a:p>
            <a:pPr algn="just"/>
            <a:r>
              <a:rPr lang="en-US" sz="2000" dirty="0" smtClean="0"/>
              <a:t>Assuming the binding energy of a </a:t>
            </a:r>
            <a:r>
              <a:rPr lang="en-US" sz="2000" dirty="0" err="1" smtClean="0"/>
              <a:t>neutroid</a:t>
            </a:r>
            <a:r>
              <a:rPr lang="en-US" sz="2000" dirty="0" smtClean="0"/>
              <a:t> is similar to that of an ordinary nucleon (since </a:t>
            </a:r>
            <a:r>
              <a:rPr lang="en-US" sz="2000" dirty="0" err="1" smtClean="0"/>
              <a:t>neutroids</a:t>
            </a:r>
            <a:r>
              <a:rPr lang="en-US" sz="2000" dirty="0" smtClean="0"/>
              <a:t> are assumed to be converted into neutrons when inside nuclei, or to decompose into protons and electrons, thus recovering again the nucleon binding energy), </a:t>
            </a:r>
            <a:r>
              <a:rPr lang="en-US" sz="2000" dirty="0" err="1" smtClean="0"/>
              <a:t>Santilli</a:t>
            </a:r>
            <a:r>
              <a:rPr lang="en-US" sz="2000" dirty="0" smtClean="0"/>
              <a:t> indicates the following possible nuclear reaction for one of the activated substances in Don </a:t>
            </a:r>
            <a:r>
              <a:rPr lang="en-US" sz="2000" dirty="0" err="1" smtClean="0"/>
              <a:t>Borghi’s</a:t>
            </a:r>
            <a:r>
              <a:rPr lang="en-US" sz="2000" dirty="0" smtClean="0"/>
              <a:t> tests</a:t>
            </a:r>
            <a:endParaRPr lang="en-US" sz="2000" dirty="0"/>
          </a:p>
        </p:txBody>
      </p:sp>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8913" name="Object 1"/>
          <p:cNvGraphicFramePr>
            <a:graphicFrameLocks noChangeAspect="1"/>
          </p:cNvGraphicFramePr>
          <p:nvPr/>
        </p:nvGraphicFramePr>
        <p:xfrm>
          <a:off x="502725" y="2885375"/>
          <a:ext cx="7754938" cy="431800"/>
        </p:xfrm>
        <a:graphic>
          <a:graphicData uri="http://schemas.openxmlformats.org/presentationml/2006/ole">
            <p:oleObj spid="_x0000_s38913" name="Equation" r:id="rId3" imgW="4279900" imgH="241300" progId="Equation.DSMT4">
              <p:embed/>
            </p:oleObj>
          </a:graphicData>
        </a:graphic>
      </p:graphicFrame>
      <p:sp>
        <p:nvSpPr>
          <p:cNvPr id="7" name="TextBox 6"/>
          <p:cNvSpPr txBox="1"/>
          <p:nvPr/>
        </p:nvSpPr>
        <p:spPr>
          <a:xfrm>
            <a:off x="304800" y="3403937"/>
            <a:ext cx="8534400" cy="1015663"/>
          </a:xfrm>
          <a:prstGeom prst="rect">
            <a:avLst/>
          </a:prstGeom>
          <a:noFill/>
        </p:spPr>
        <p:txBody>
          <a:bodyPr wrap="square" rtlCol="0">
            <a:spAutoFit/>
          </a:bodyPr>
          <a:lstStyle/>
          <a:p>
            <a:pPr algn="just"/>
            <a:r>
              <a:rPr lang="en-US" sz="2000" dirty="0" smtClean="0"/>
              <a:t>produces known nuclide, hence it indicates that neutrons were synthesized by the activating substances themselves on absorption of </a:t>
            </a:r>
            <a:r>
              <a:rPr lang="en-US" sz="2000" dirty="0" err="1" smtClean="0"/>
              <a:t>neutroid</a:t>
            </a:r>
            <a:r>
              <a:rPr lang="en-US" sz="2000" dirty="0" smtClean="0"/>
              <a:t>. </a:t>
            </a:r>
          </a:p>
          <a:p>
            <a:pPr algn="just"/>
            <a:r>
              <a:rPr lang="en-US" sz="2000" dirty="0" smtClean="0"/>
              <a:t>The nuclear reaction with steel wall of the klystron,</a:t>
            </a:r>
            <a:endParaRPr lang="en-US" sz="2000" dirty="0"/>
          </a:p>
        </p:txBody>
      </p:sp>
      <p:sp>
        <p:nvSpPr>
          <p:cNvPr id="389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8915" name="Object 3"/>
          <p:cNvGraphicFramePr>
            <a:graphicFrameLocks noChangeAspect="1"/>
          </p:cNvGraphicFramePr>
          <p:nvPr/>
        </p:nvGraphicFramePr>
        <p:xfrm>
          <a:off x="895600" y="4597400"/>
          <a:ext cx="7132638" cy="431800"/>
        </p:xfrm>
        <a:graphic>
          <a:graphicData uri="http://schemas.openxmlformats.org/presentationml/2006/ole">
            <p:oleObj spid="_x0000_s38915" name="Equation" r:id="rId4" imgW="3937000" imgH="241300" progId="Equation.DSMT4">
              <p:embed/>
            </p:oleObj>
          </a:graphicData>
        </a:graphic>
      </p:graphicFrame>
      <p:grpSp>
        <p:nvGrpSpPr>
          <p:cNvPr id="23" name="Group 22"/>
          <p:cNvGrpSpPr/>
          <p:nvPr/>
        </p:nvGrpSpPr>
        <p:grpSpPr>
          <a:xfrm>
            <a:off x="0" y="0"/>
            <a:ext cx="9144000" cy="6869017"/>
            <a:chOff x="0" y="0"/>
            <a:chExt cx="9144000" cy="6869017"/>
          </a:xfrm>
        </p:grpSpPr>
        <p:grpSp>
          <p:nvGrpSpPr>
            <p:cNvPr id="24" name="Group 6"/>
            <p:cNvGrpSpPr/>
            <p:nvPr/>
          </p:nvGrpSpPr>
          <p:grpSpPr>
            <a:xfrm>
              <a:off x="0" y="0"/>
              <a:ext cx="9144000" cy="6869017"/>
              <a:chOff x="23750" y="0"/>
              <a:chExt cx="9144000" cy="6869017"/>
            </a:xfrm>
          </p:grpSpPr>
          <p:grpSp>
            <p:nvGrpSpPr>
              <p:cNvPr id="27" name="Group 9"/>
              <p:cNvGrpSpPr/>
              <p:nvPr/>
            </p:nvGrpSpPr>
            <p:grpSpPr>
              <a:xfrm>
                <a:off x="23750"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a:scene3d>
                <a:camera prst="obliqueBottomRight"/>
                <a:lightRig rig="threePt" dir="t"/>
              </a:scene3d>
            </p:grpSpPr>
            <p:sp>
              <p:nvSpPr>
                <p:cNvPr id="34" name="Rounded Rectangle 33"/>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1"/>
              <p:cNvGrpSpPr/>
              <p:nvPr/>
            </p:nvGrpSpPr>
            <p:grpSpPr>
              <a:xfrm>
                <a:off x="23750" y="6488017"/>
                <a:ext cx="9144000" cy="381000"/>
                <a:chOff x="0" y="6488017"/>
                <a:chExt cx="9144000" cy="381000"/>
              </a:xfrm>
            </p:grpSpPr>
            <p:grpSp>
              <p:nvGrpSpPr>
                <p:cNvPr id="29" name="Group 17"/>
                <p:cNvGrpSpPr/>
                <p:nvPr/>
              </p:nvGrpSpPr>
              <p:grpSpPr>
                <a:xfrm>
                  <a:off x="0" y="6488017"/>
                  <a:ext cx="9144000" cy="381000"/>
                  <a:chOff x="0" y="6488017"/>
                  <a:chExt cx="9144000" cy="381000"/>
                </a:xfrm>
              </p:grpSpPr>
              <p:sp>
                <p:nvSpPr>
                  <p:cNvPr id="32" name="Rounded Rectangle 31"/>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75000"/>
                        </a:schemeClr>
                      </a:solidFill>
                    </a:rPr>
                    <a:t>Chandrakant</a:t>
                  </a:r>
                  <a:r>
                    <a:rPr lang="en-US" sz="1600" dirty="0" smtClean="0">
                      <a:solidFill>
                        <a:schemeClr val="bg1">
                          <a:lumMod val="75000"/>
                        </a:schemeClr>
                      </a:solidFill>
                    </a:rPr>
                    <a:t>  S. </a:t>
                  </a:r>
                  <a:r>
                    <a:rPr lang="en-US" sz="1600" dirty="0" err="1" smtClean="0">
                      <a:solidFill>
                        <a:schemeClr val="bg1">
                          <a:lumMod val="75000"/>
                        </a:schemeClr>
                      </a:solidFill>
                    </a:rPr>
                    <a:t>Burande</a:t>
                  </a:r>
                  <a:r>
                    <a:rPr lang="en-US" sz="1600" dirty="0" smtClean="0">
                      <a:solidFill>
                        <a:schemeClr val="bg1">
                          <a:lumMod val="75000"/>
                        </a:schemeClr>
                      </a:solidFill>
                    </a:rPr>
                    <a:t>, VDCET, </a:t>
                  </a:r>
                  <a:r>
                    <a:rPr lang="en-US" sz="1600" dirty="0" err="1" smtClean="0">
                      <a:solidFill>
                        <a:schemeClr val="bg1">
                          <a:lumMod val="75000"/>
                        </a:schemeClr>
                      </a:solidFill>
                    </a:rPr>
                    <a:t>Mouda</a:t>
                  </a:r>
                  <a:r>
                    <a:rPr lang="en-US" sz="1600" dirty="0" smtClean="0">
                      <a:solidFill>
                        <a:schemeClr val="bg1">
                          <a:lumMod val="75000"/>
                        </a:schemeClr>
                      </a:solidFill>
                    </a:rPr>
                    <a:t>, India</a:t>
                  </a:r>
                  <a:endParaRPr lang="en-US" sz="1600" dirty="0">
                    <a:solidFill>
                      <a:schemeClr val="bg1">
                        <a:lumMod val="75000"/>
                      </a:schemeClr>
                    </a:solidFill>
                  </a:endParaRPr>
                </a:p>
              </p:txBody>
            </p:sp>
            <p:sp>
              <p:nvSpPr>
                <p:cNvPr id="31" name="TextBox 30"/>
                <p:cNvSpPr txBox="1"/>
                <p:nvPr/>
              </p:nvSpPr>
              <p:spPr>
                <a:xfrm>
                  <a:off x="1905000" y="6488668"/>
                  <a:ext cx="1872500" cy="338554"/>
                </a:xfrm>
                <a:prstGeom prst="rect">
                  <a:avLst/>
                </a:prstGeom>
                <a:noFill/>
              </p:spPr>
              <p:txBody>
                <a:bodyPr wrap="none" rtlCol="0">
                  <a:spAutoFit/>
                </a:bodyPr>
                <a:lstStyle/>
                <a:p>
                  <a:r>
                    <a:rPr lang="en-US" sz="1600" dirty="0" err="1" smtClean="0">
                      <a:solidFill>
                        <a:schemeClr val="bg1">
                          <a:lumMod val="75000"/>
                        </a:schemeClr>
                      </a:solidFill>
                    </a:rPr>
                    <a:t>Hadronic</a:t>
                  </a:r>
                  <a:r>
                    <a:rPr lang="en-US" sz="1600" dirty="0" smtClean="0">
                      <a:solidFill>
                        <a:schemeClr val="bg1">
                          <a:lumMod val="75000"/>
                        </a:schemeClr>
                      </a:solidFill>
                    </a:rPr>
                    <a:t> Mechanics</a:t>
                  </a:r>
                  <a:endParaRPr lang="en-US" sz="1600" dirty="0">
                    <a:solidFill>
                      <a:schemeClr val="bg1">
                        <a:lumMod val="75000"/>
                      </a:schemeClr>
                    </a:solidFill>
                  </a:endParaRPr>
                </a:p>
              </p:txBody>
            </p:sp>
          </p:grpSp>
        </p:grpSp>
        <p:sp>
          <p:nvSpPr>
            <p:cNvPr id="25" name="TextBox 24"/>
            <p:cNvSpPr txBox="1"/>
            <p:nvPr/>
          </p:nvSpPr>
          <p:spPr>
            <a:xfrm>
              <a:off x="5106040" y="116775"/>
              <a:ext cx="3175356" cy="646331"/>
            </a:xfrm>
            <a:prstGeom prst="rect">
              <a:avLst/>
            </a:prstGeom>
            <a:noFill/>
          </p:spPr>
          <p:txBody>
            <a:bodyPr wrap="none" rtlCol="0">
              <a:spAutoFit/>
            </a:bodyPr>
            <a:lstStyle/>
            <a:p>
              <a:r>
                <a:rPr lang="en-US" b="1" dirty="0" smtClean="0">
                  <a:solidFill>
                    <a:schemeClr val="bg1">
                      <a:lumMod val="65000"/>
                    </a:schemeClr>
                  </a:solidFill>
                </a:rPr>
                <a:t>Interpretation of </a:t>
              </a:r>
            </a:p>
            <a:p>
              <a:r>
                <a:rPr lang="en-US" b="1" dirty="0" smtClean="0">
                  <a:solidFill>
                    <a:schemeClr val="bg1">
                      <a:lumMod val="65000"/>
                    </a:schemeClr>
                  </a:solidFill>
                </a:rPr>
                <a:t>Don </a:t>
              </a:r>
              <a:r>
                <a:rPr lang="en-US" b="1" dirty="0" err="1" smtClean="0">
                  <a:solidFill>
                    <a:schemeClr val="bg1">
                      <a:lumMod val="65000"/>
                    </a:schemeClr>
                  </a:solidFill>
                </a:rPr>
                <a:t>Borghi-Santilli</a:t>
              </a:r>
              <a:r>
                <a:rPr lang="en-US" b="1" dirty="0" smtClean="0">
                  <a:solidFill>
                    <a:schemeClr val="bg1">
                      <a:lumMod val="65000"/>
                    </a:schemeClr>
                  </a:solidFill>
                </a:rPr>
                <a:t>  Experiment</a:t>
              </a:r>
              <a:endParaRPr lang="en-US" dirty="0" smtClean="0">
                <a:solidFill>
                  <a:schemeClr val="bg1">
                    <a:lumMod val="65000"/>
                  </a:schemeClr>
                </a:solidFill>
              </a:endParaRPr>
            </a:p>
          </p:txBody>
        </p:sp>
        <p:sp>
          <p:nvSpPr>
            <p:cNvPr id="26" name="TextBox 25"/>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grpSp>
      <p:grpSp>
        <p:nvGrpSpPr>
          <p:cNvPr id="36" name="Group 35"/>
          <p:cNvGrpSpPr/>
          <p:nvPr/>
        </p:nvGrpSpPr>
        <p:grpSpPr>
          <a:xfrm>
            <a:off x="457200" y="5232737"/>
            <a:ext cx="8229600" cy="1015663"/>
            <a:chOff x="457200" y="5156537"/>
            <a:chExt cx="8229600" cy="1015663"/>
          </a:xfrm>
        </p:grpSpPr>
        <p:sp>
          <p:nvSpPr>
            <p:cNvPr id="10" name="TextBox 9"/>
            <p:cNvSpPr txBox="1"/>
            <p:nvPr/>
          </p:nvSpPr>
          <p:spPr>
            <a:xfrm>
              <a:off x="457200" y="5156537"/>
              <a:ext cx="8229600" cy="1015663"/>
            </a:xfrm>
            <a:prstGeom prst="rect">
              <a:avLst/>
            </a:prstGeom>
            <a:noFill/>
          </p:spPr>
          <p:txBody>
            <a:bodyPr wrap="square" rtlCol="0">
              <a:spAutoFit/>
            </a:bodyPr>
            <a:lstStyle/>
            <a:p>
              <a:pPr algn="just"/>
              <a:r>
                <a:rPr lang="en-US" sz="2000" dirty="0" smtClean="0"/>
                <a:t>yields an unknown nuclide, because the known nuclide is </a:t>
              </a:r>
            </a:p>
            <a:p>
              <a:pPr algn="just"/>
              <a:r>
                <a:rPr lang="en-US" sz="2000" dirty="0" smtClean="0"/>
                <a:t>This indicates that the neutrons in Don </a:t>
              </a:r>
              <a:r>
                <a:rPr lang="en-US" sz="2000" dirty="0" err="1" smtClean="0"/>
                <a:t>Borghi</a:t>
              </a:r>
              <a:r>
                <a:rPr lang="en-US" sz="2000" dirty="0" smtClean="0"/>
                <a:t> experiment were not synthesized in the walls of his klystron. </a:t>
              </a:r>
              <a:endParaRPr lang="en-US" sz="2000" dirty="0"/>
            </a:p>
          </p:txBody>
        </p:sp>
        <p:graphicFrame>
          <p:nvGraphicFramePr>
            <p:cNvPr id="2" name="Object 4"/>
            <p:cNvGraphicFramePr>
              <a:graphicFrameLocks noChangeAspect="1"/>
            </p:cNvGraphicFramePr>
            <p:nvPr/>
          </p:nvGraphicFramePr>
          <p:xfrm>
            <a:off x="6553200" y="5181600"/>
            <a:ext cx="2112963" cy="395288"/>
          </p:xfrm>
          <a:graphic>
            <a:graphicData uri="http://schemas.openxmlformats.org/presentationml/2006/ole">
              <p:oleObj spid="_x0000_s38916" name="Equation" r:id="rId5" imgW="1206360" imgH="228600" progId="Equation.DSMT4">
                <p:embed/>
              </p:oleObj>
            </a:graphicData>
          </a:graphic>
        </p:graphicFrame>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1" y="1066800"/>
            <a:ext cx="8229600" cy="1938992"/>
          </a:xfrm>
          <a:prstGeom prst="rect">
            <a:avLst/>
          </a:prstGeom>
          <a:noFill/>
        </p:spPr>
        <p:txBody>
          <a:bodyPr wrap="square" rtlCol="0">
            <a:spAutoFit/>
          </a:bodyPr>
          <a:lstStyle/>
          <a:p>
            <a:pPr algn="just"/>
            <a:r>
              <a:rPr lang="en-US" sz="2000" dirty="0" smtClean="0"/>
              <a:t>Formation neutron via </a:t>
            </a:r>
            <a:r>
              <a:rPr lang="en-US" sz="2000" dirty="0" err="1" smtClean="0"/>
              <a:t>etherino</a:t>
            </a:r>
            <a:r>
              <a:rPr lang="en-US" sz="2000" dirty="0" smtClean="0"/>
              <a:t> allows an interpretation of some of </a:t>
            </a:r>
            <a:r>
              <a:rPr lang="en-US" sz="2000" dirty="0" err="1" smtClean="0"/>
              <a:t>Santilli</a:t>
            </a:r>
            <a:r>
              <a:rPr lang="en-US" sz="2000" dirty="0" smtClean="0"/>
              <a:t> detections with the understanding that the anomalous behavior of the detectors, such as the delayed neutron counts, requires special studies and perhaps the existence of some additional event not clearly manifested in Don </a:t>
            </a:r>
            <a:r>
              <a:rPr lang="en-US" sz="2000" dirty="0" err="1" smtClean="0"/>
              <a:t>Borghi’s</a:t>
            </a:r>
            <a:r>
              <a:rPr lang="en-US" sz="2000" dirty="0" smtClean="0"/>
              <a:t> tests. To initiate the study, </a:t>
            </a:r>
            <a:r>
              <a:rPr lang="en-US" sz="2000" dirty="0" err="1" smtClean="0"/>
              <a:t>Santilli</a:t>
            </a:r>
            <a:r>
              <a:rPr lang="en-US" sz="2000" dirty="0" smtClean="0"/>
              <a:t> considered the first possible reaction inside the klystron</a:t>
            </a:r>
            <a:endParaRPr lang="en-US" sz="2000" dirty="0"/>
          </a:p>
        </p:txBody>
      </p:sp>
      <p:sp>
        <p:nvSpPr>
          <p:cNvPr id="39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9937" name="Object 1"/>
          <p:cNvGraphicFramePr>
            <a:graphicFrameLocks noChangeAspect="1"/>
          </p:cNvGraphicFramePr>
          <p:nvPr/>
        </p:nvGraphicFramePr>
        <p:xfrm>
          <a:off x="1371600" y="3024250"/>
          <a:ext cx="6149975" cy="431800"/>
        </p:xfrm>
        <a:graphic>
          <a:graphicData uri="http://schemas.openxmlformats.org/presentationml/2006/ole">
            <p:oleObj spid="_x0000_s39937" name="Equation" r:id="rId3" imgW="3390900" imgH="241300" progId="Equation.DSMT4">
              <p:embed/>
            </p:oleObj>
          </a:graphicData>
        </a:graphic>
      </p:graphicFrame>
      <p:sp>
        <p:nvSpPr>
          <p:cNvPr id="7" name="TextBox 6"/>
          <p:cNvSpPr txBox="1"/>
          <p:nvPr/>
        </p:nvSpPr>
        <p:spPr>
          <a:xfrm>
            <a:off x="457201" y="3491350"/>
            <a:ext cx="8305799" cy="1323439"/>
          </a:xfrm>
          <a:prstGeom prst="rect">
            <a:avLst/>
          </a:prstGeom>
          <a:noFill/>
        </p:spPr>
        <p:txBody>
          <a:bodyPr wrap="square" rtlCol="0">
            <a:spAutoFit/>
          </a:bodyPr>
          <a:lstStyle/>
          <a:p>
            <a:pPr algn="just"/>
            <a:r>
              <a:rPr lang="en-US" sz="2000" dirty="0" smtClean="0"/>
              <a:t>delivers ordinary deuteron on coupling of hydrogen atom and </a:t>
            </a:r>
            <a:r>
              <a:rPr lang="en-US" sz="2000" dirty="0" err="1" smtClean="0"/>
              <a:t>neutroid</a:t>
            </a:r>
            <a:r>
              <a:rPr lang="en-US" sz="2000" dirty="0" smtClean="0"/>
              <a:t>. This indicates neutrons cannot be originated inside the klystron-I. Next, </a:t>
            </a:r>
            <a:r>
              <a:rPr lang="en-US" sz="2000" dirty="0" err="1" smtClean="0"/>
              <a:t>Santilli</a:t>
            </a:r>
            <a:r>
              <a:rPr lang="en-US" sz="2000" dirty="0" smtClean="0"/>
              <a:t> considered following nuclear reactions with the polycarbonate of Klystron-I wall containing about 75% carbon and 18.9% oxygen</a:t>
            </a:r>
            <a:endParaRPr lang="en-US" sz="2000" dirty="0"/>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9939" name="Object 3"/>
          <p:cNvGraphicFramePr>
            <a:graphicFrameLocks noChangeAspect="1"/>
          </p:cNvGraphicFramePr>
          <p:nvPr/>
        </p:nvGraphicFramePr>
        <p:xfrm>
          <a:off x="1393000" y="4825175"/>
          <a:ext cx="6467475" cy="863600"/>
        </p:xfrm>
        <a:graphic>
          <a:graphicData uri="http://schemas.openxmlformats.org/presentationml/2006/ole">
            <p:oleObj spid="_x0000_s39939" name="Equation" r:id="rId4" imgW="3568680" imgH="482400" progId="Equation.DSMT4">
              <p:embed/>
            </p:oleObj>
          </a:graphicData>
        </a:graphic>
      </p:graphicFrame>
      <p:sp>
        <p:nvSpPr>
          <p:cNvPr id="399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9941" name="Object 5"/>
          <p:cNvGraphicFramePr>
            <a:graphicFrameLocks noChangeAspect="1"/>
          </p:cNvGraphicFramePr>
          <p:nvPr/>
        </p:nvGraphicFramePr>
        <p:xfrm>
          <a:off x="1371600" y="5808025"/>
          <a:ext cx="6564313" cy="431800"/>
        </p:xfrm>
        <a:graphic>
          <a:graphicData uri="http://schemas.openxmlformats.org/presentationml/2006/ole">
            <p:oleObj spid="_x0000_s39941" name="Equation" r:id="rId5" imgW="3619500" imgH="241300" progId="Equation.DSMT4">
              <p:embed/>
            </p:oleObj>
          </a:graphicData>
        </a:graphic>
      </p:graphicFrame>
      <p:grpSp>
        <p:nvGrpSpPr>
          <p:cNvPr id="23" name="Group 22"/>
          <p:cNvGrpSpPr/>
          <p:nvPr/>
        </p:nvGrpSpPr>
        <p:grpSpPr>
          <a:xfrm>
            <a:off x="0" y="0"/>
            <a:ext cx="9144000" cy="6869017"/>
            <a:chOff x="0" y="0"/>
            <a:chExt cx="9144000" cy="6869017"/>
          </a:xfrm>
        </p:grpSpPr>
        <p:grpSp>
          <p:nvGrpSpPr>
            <p:cNvPr id="24" name="Group 6"/>
            <p:cNvGrpSpPr/>
            <p:nvPr/>
          </p:nvGrpSpPr>
          <p:grpSpPr>
            <a:xfrm>
              <a:off x="0" y="0"/>
              <a:ext cx="9144000" cy="6869017"/>
              <a:chOff x="23750" y="0"/>
              <a:chExt cx="9144000" cy="6869017"/>
            </a:xfrm>
          </p:grpSpPr>
          <p:grpSp>
            <p:nvGrpSpPr>
              <p:cNvPr id="27" name="Group 9"/>
              <p:cNvGrpSpPr/>
              <p:nvPr/>
            </p:nvGrpSpPr>
            <p:grpSpPr>
              <a:xfrm>
                <a:off x="23750"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a:scene3d>
                <a:camera prst="obliqueBottomRight"/>
                <a:lightRig rig="threePt" dir="t"/>
              </a:scene3d>
            </p:grpSpPr>
            <p:sp>
              <p:nvSpPr>
                <p:cNvPr id="34" name="Rounded Rectangle 33"/>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1"/>
              <p:cNvGrpSpPr/>
              <p:nvPr/>
            </p:nvGrpSpPr>
            <p:grpSpPr>
              <a:xfrm>
                <a:off x="23750" y="6488017"/>
                <a:ext cx="9144000" cy="381000"/>
                <a:chOff x="0" y="6488017"/>
                <a:chExt cx="9144000" cy="381000"/>
              </a:xfrm>
            </p:grpSpPr>
            <p:grpSp>
              <p:nvGrpSpPr>
                <p:cNvPr id="29" name="Group 17"/>
                <p:cNvGrpSpPr/>
                <p:nvPr/>
              </p:nvGrpSpPr>
              <p:grpSpPr>
                <a:xfrm>
                  <a:off x="0" y="6488017"/>
                  <a:ext cx="9144000" cy="381000"/>
                  <a:chOff x="0" y="6488017"/>
                  <a:chExt cx="9144000" cy="381000"/>
                </a:xfrm>
              </p:grpSpPr>
              <p:sp>
                <p:nvSpPr>
                  <p:cNvPr id="32" name="Rounded Rectangle 31"/>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75000"/>
                        </a:schemeClr>
                      </a:solidFill>
                    </a:rPr>
                    <a:t>Chandrakant</a:t>
                  </a:r>
                  <a:r>
                    <a:rPr lang="en-US" sz="1600" dirty="0" smtClean="0">
                      <a:solidFill>
                        <a:schemeClr val="bg1">
                          <a:lumMod val="75000"/>
                        </a:schemeClr>
                      </a:solidFill>
                    </a:rPr>
                    <a:t>  S. </a:t>
                  </a:r>
                  <a:r>
                    <a:rPr lang="en-US" sz="1600" dirty="0" err="1" smtClean="0">
                      <a:solidFill>
                        <a:schemeClr val="bg1">
                          <a:lumMod val="75000"/>
                        </a:schemeClr>
                      </a:solidFill>
                    </a:rPr>
                    <a:t>Burande</a:t>
                  </a:r>
                  <a:r>
                    <a:rPr lang="en-US" sz="1600" dirty="0" smtClean="0">
                      <a:solidFill>
                        <a:schemeClr val="bg1">
                          <a:lumMod val="75000"/>
                        </a:schemeClr>
                      </a:solidFill>
                    </a:rPr>
                    <a:t>, VDCET, </a:t>
                  </a:r>
                  <a:r>
                    <a:rPr lang="en-US" sz="1600" dirty="0" err="1" smtClean="0">
                      <a:solidFill>
                        <a:schemeClr val="bg1">
                          <a:lumMod val="75000"/>
                        </a:schemeClr>
                      </a:solidFill>
                    </a:rPr>
                    <a:t>Mouda</a:t>
                  </a:r>
                  <a:r>
                    <a:rPr lang="en-US" sz="1600" dirty="0" smtClean="0">
                      <a:solidFill>
                        <a:schemeClr val="bg1">
                          <a:lumMod val="75000"/>
                        </a:schemeClr>
                      </a:solidFill>
                    </a:rPr>
                    <a:t>, India</a:t>
                  </a:r>
                  <a:endParaRPr lang="en-US" sz="1600" dirty="0">
                    <a:solidFill>
                      <a:schemeClr val="bg1">
                        <a:lumMod val="75000"/>
                      </a:schemeClr>
                    </a:solidFill>
                  </a:endParaRPr>
                </a:p>
              </p:txBody>
            </p:sp>
            <p:sp>
              <p:nvSpPr>
                <p:cNvPr id="31" name="TextBox 30"/>
                <p:cNvSpPr txBox="1"/>
                <p:nvPr/>
              </p:nvSpPr>
              <p:spPr>
                <a:xfrm>
                  <a:off x="1905000" y="6488668"/>
                  <a:ext cx="1872500" cy="338554"/>
                </a:xfrm>
                <a:prstGeom prst="rect">
                  <a:avLst/>
                </a:prstGeom>
                <a:noFill/>
              </p:spPr>
              <p:txBody>
                <a:bodyPr wrap="none" rtlCol="0">
                  <a:spAutoFit/>
                </a:bodyPr>
                <a:lstStyle/>
                <a:p>
                  <a:r>
                    <a:rPr lang="en-US" sz="1600" dirty="0" err="1" smtClean="0">
                      <a:solidFill>
                        <a:schemeClr val="bg1">
                          <a:lumMod val="75000"/>
                        </a:schemeClr>
                      </a:solidFill>
                    </a:rPr>
                    <a:t>Hadronic</a:t>
                  </a:r>
                  <a:r>
                    <a:rPr lang="en-US" sz="1600" dirty="0" smtClean="0">
                      <a:solidFill>
                        <a:schemeClr val="bg1">
                          <a:lumMod val="75000"/>
                        </a:schemeClr>
                      </a:solidFill>
                    </a:rPr>
                    <a:t> Mechanics</a:t>
                  </a:r>
                  <a:endParaRPr lang="en-US" sz="1600" dirty="0">
                    <a:solidFill>
                      <a:schemeClr val="bg1">
                        <a:lumMod val="75000"/>
                      </a:schemeClr>
                    </a:solidFill>
                  </a:endParaRPr>
                </a:p>
              </p:txBody>
            </p:sp>
          </p:grpSp>
        </p:grpSp>
        <p:sp>
          <p:nvSpPr>
            <p:cNvPr id="25" name="TextBox 24"/>
            <p:cNvSpPr txBox="1"/>
            <p:nvPr/>
          </p:nvSpPr>
          <p:spPr>
            <a:xfrm>
              <a:off x="5106040" y="116775"/>
              <a:ext cx="3175356" cy="646331"/>
            </a:xfrm>
            <a:prstGeom prst="rect">
              <a:avLst/>
            </a:prstGeom>
            <a:noFill/>
          </p:spPr>
          <p:txBody>
            <a:bodyPr wrap="none" rtlCol="0">
              <a:spAutoFit/>
            </a:bodyPr>
            <a:lstStyle/>
            <a:p>
              <a:r>
                <a:rPr lang="en-US" b="1" dirty="0" smtClean="0">
                  <a:solidFill>
                    <a:schemeClr val="bg1">
                      <a:lumMod val="65000"/>
                    </a:schemeClr>
                  </a:solidFill>
                </a:rPr>
                <a:t>Interpretation of </a:t>
              </a:r>
            </a:p>
            <a:p>
              <a:r>
                <a:rPr lang="en-US" b="1" dirty="0" smtClean="0">
                  <a:solidFill>
                    <a:schemeClr val="bg1">
                      <a:lumMod val="65000"/>
                    </a:schemeClr>
                  </a:solidFill>
                </a:rPr>
                <a:t>Don </a:t>
              </a:r>
              <a:r>
                <a:rPr lang="en-US" b="1" dirty="0" err="1" smtClean="0">
                  <a:solidFill>
                    <a:schemeClr val="bg1">
                      <a:lumMod val="65000"/>
                    </a:schemeClr>
                  </a:solidFill>
                </a:rPr>
                <a:t>Borghi-Santilli</a:t>
              </a:r>
              <a:r>
                <a:rPr lang="en-US" b="1" dirty="0" smtClean="0">
                  <a:solidFill>
                    <a:schemeClr val="bg1">
                      <a:lumMod val="65000"/>
                    </a:schemeClr>
                  </a:solidFill>
                </a:rPr>
                <a:t>  Experiment</a:t>
              </a:r>
              <a:endParaRPr lang="en-US" dirty="0" smtClean="0">
                <a:solidFill>
                  <a:schemeClr val="bg1">
                    <a:lumMod val="65000"/>
                  </a:schemeClr>
                </a:solidFill>
              </a:endParaRPr>
            </a:p>
          </p:txBody>
        </p:sp>
        <p:sp>
          <p:nvSpPr>
            <p:cNvPr id="26" name="TextBox 25"/>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143000"/>
            <a:ext cx="8381999" cy="1631216"/>
          </a:xfrm>
          <a:prstGeom prst="rect">
            <a:avLst/>
          </a:prstGeom>
          <a:noFill/>
        </p:spPr>
        <p:txBody>
          <a:bodyPr wrap="square" rtlCol="0">
            <a:spAutoFit/>
          </a:bodyPr>
          <a:lstStyle/>
          <a:p>
            <a:pPr algn="just"/>
            <a:r>
              <a:rPr lang="en-US" sz="2000" dirty="0" smtClean="0"/>
              <a:t>Do not give conventional activation processes. Thus, in </a:t>
            </a:r>
            <a:r>
              <a:rPr lang="en-US" sz="2000" dirty="0" err="1" smtClean="0"/>
              <a:t>Santilli’s</a:t>
            </a:r>
            <a:r>
              <a:rPr lang="en-US" sz="2000" dirty="0" smtClean="0"/>
              <a:t> experiment too, it does not appear that the detected neutrons are synthesized by the walls of klystron. The above analysis leaves as the only residual possibility that in </a:t>
            </a:r>
            <a:r>
              <a:rPr lang="en-US" sz="2000" dirty="0" err="1" smtClean="0"/>
              <a:t>Santilli</a:t>
            </a:r>
            <a:r>
              <a:rPr lang="en-US" sz="2000" dirty="0" smtClean="0"/>
              <a:t> tests, the neutrons are synthesized by the detectors themselves. To study this possibility, </a:t>
            </a:r>
            <a:r>
              <a:rPr lang="en-US" sz="2000" dirty="0" err="1" smtClean="0"/>
              <a:t>Santilli</a:t>
            </a:r>
            <a:r>
              <a:rPr lang="en-US" sz="2000" dirty="0" smtClean="0"/>
              <a:t> considered the reaction for Li-activated detectors,</a:t>
            </a:r>
            <a:endParaRPr lang="en-US" sz="2000" dirty="0"/>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0961" name="Object 1"/>
          <p:cNvGraphicFramePr>
            <a:graphicFrameLocks noChangeAspect="1"/>
          </p:cNvGraphicFramePr>
          <p:nvPr/>
        </p:nvGraphicFramePr>
        <p:xfrm>
          <a:off x="1371600" y="2971800"/>
          <a:ext cx="6361113" cy="863600"/>
        </p:xfrm>
        <a:graphic>
          <a:graphicData uri="http://schemas.openxmlformats.org/presentationml/2006/ole">
            <p:oleObj spid="_x0000_s40961" name="Equation" r:id="rId3" imgW="3504960" imgH="482400" progId="Equation.DSMT4">
              <p:embed/>
            </p:oleObj>
          </a:graphicData>
        </a:graphic>
      </p:graphicFrame>
      <p:sp>
        <p:nvSpPr>
          <p:cNvPr id="7" name="TextBox 6"/>
          <p:cNvSpPr txBox="1"/>
          <p:nvPr/>
        </p:nvSpPr>
        <p:spPr>
          <a:xfrm>
            <a:off x="416625" y="4114800"/>
            <a:ext cx="8229600" cy="1015663"/>
          </a:xfrm>
          <a:prstGeom prst="rect">
            <a:avLst/>
          </a:prstGeom>
          <a:noFill/>
        </p:spPr>
        <p:txBody>
          <a:bodyPr wrap="square" rtlCol="0">
            <a:spAutoFit/>
          </a:bodyPr>
          <a:lstStyle/>
          <a:p>
            <a:pPr algn="just"/>
            <a:r>
              <a:rPr lang="en-US" sz="2000" dirty="0" smtClean="0"/>
              <a:t>that behaves fully equivalent to detection of </a:t>
            </a:r>
            <a:r>
              <a:rPr lang="en-US" sz="2000" dirty="0" err="1" smtClean="0"/>
              <a:t>neutriods</a:t>
            </a:r>
            <a:r>
              <a:rPr lang="en-US" sz="2000" dirty="0" smtClean="0"/>
              <a:t> or neutrons. This indicated neutrons detected in </a:t>
            </a:r>
            <a:r>
              <a:rPr lang="en-US" sz="2000" dirty="0" err="1" smtClean="0"/>
              <a:t>Santilli</a:t>
            </a:r>
            <a:r>
              <a:rPr lang="en-US" sz="2000" dirty="0" smtClean="0"/>
              <a:t> experiment were synthesized by the substance used for detection after absorption of </a:t>
            </a:r>
            <a:r>
              <a:rPr lang="en-US" sz="2000" dirty="0" err="1" smtClean="0"/>
              <a:t>neutriods</a:t>
            </a:r>
            <a:r>
              <a:rPr lang="en-US" sz="2000" dirty="0" smtClean="0"/>
              <a:t>. </a:t>
            </a:r>
            <a:endParaRPr lang="en-US" sz="2000" dirty="0"/>
          </a:p>
        </p:txBody>
      </p:sp>
      <p:grpSp>
        <p:nvGrpSpPr>
          <p:cNvPr id="20" name="Group 19"/>
          <p:cNvGrpSpPr/>
          <p:nvPr/>
        </p:nvGrpSpPr>
        <p:grpSpPr>
          <a:xfrm>
            <a:off x="0" y="0"/>
            <a:ext cx="9144000" cy="6869017"/>
            <a:chOff x="0" y="0"/>
            <a:chExt cx="9144000" cy="6869017"/>
          </a:xfrm>
        </p:grpSpPr>
        <p:grpSp>
          <p:nvGrpSpPr>
            <p:cNvPr id="21" name="Group 6"/>
            <p:cNvGrpSpPr/>
            <p:nvPr/>
          </p:nvGrpSpPr>
          <p:grpSpPr>
            <a:xfrm>
              <a:off x="0" y="0"/>
              <a:ext cx="9144000" cy="6869017"/>
              <a:chOff x="23750" y="0"/>
              <a:chExt cx="9144000" cy="6869017"/>
            </a:xfrm>
          </p:grpSpPr>
          <p:grpSp>
            <p:nvGrpSpPr>
              <p:cNvPr id="24" name="Group 9"/>
              <p:cNvGrpSpPr/>
              <p:nvPr/>
            </p:nvGrpSpPr>
            <p:grpSpPr>
              <a:xfrm>
                <a:off x="23750"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a:scene3d>
                <a:camera prst="obliqueBottomRight"/>
                <a:lightRig rig="threePt" dir="t"/>
              </a:scene3d>
            </p:grpSpPr>
            <p:sp>
              <p:nvSpPr>
                <p:cNvPr id="31" name="Rounded Rectangle 30"/>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1"/>
              <p:cNvGrpSpPr/>
              <p:nvPr/>
            </p:nvGrpSpPr>
            <p:grpSpPr>
              <a:xfrm>
                <a:off x="23750" y="6488017"/>
                <a:ext cx="9144000" cy="381000"/>
                <a:chOff x="0" y="6488017"/>
                <a:chExt cx="9144000" cy="381000"/>
              </a:xfrm>
            </p:grpSpPr>
            <p:grpSp>
              <p:nvGrpSpPr>
                <p:cNvPr id="26" name="Group 17"/>
                <p:cNvGrpSpPr/>
                <p:nvPr/>
              </p:nvGrpSpPr>
              <p:grpSpPr>
                <a:xfrm>
                  <a:off x="0" y="6488017"/>
                  <a:ext cx="9144000" cy="381000"/>
                  <a:chOff x="0" y="6488017"/>
                  <a:chExt cx="9144000" cy="381000"/>
                </a:xfrm>
              </p:grpSpPr>
              <p:sp>
                <p:nvSpPr>
                  <p:cNvPr id="29" name="Rounded Rectangle 28"/>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75000"/>
                        </a:schemeClr>
                      </a:solidFill>
                    </a:rPr>
                    <a:t>Chandrakant</a:t>
                  </a:r>
                  <a:r>
                    <a:rPr lang="en-US" sz="1600" dirty="0" smtClean="0">
                      <a:solidFill>
                        <a:schemeClr val="bg1">
                          <a:lumMod val="75000"/>
                        </a:schemeClr>
                      </a:solidFill>
                    </a:rPr>
                    <a:t>  S. </a:t>
                  </a:r>
                  <a:r>
                    <a:rPr lang="en-US" sz="1600" dirty="0" err="1" smtClean="0">
                      <a:solidFill>
                        <a:schemeClr val="bg1">
                          <a:lumMod val="75000"/>
                        </a:schemeClr>
                      </a:solidFill>
                    </a:rPr>
                    <a:t>Burande</a:t>
                  </a:r>
                  <a:r>
                    <a:rPr lang="en-US" sz="1600" dirty="0" smtClean="0">
                      <a:solidFill>
                        <a:schemeClr val="bg1">
                          <a:lumMod val="75000"/>
                        </a:schemeClr>
                      </a:solidFill>
                    </a:rPr>
                    <a:t>, VDCET, </a:t>
                  </a:r>
                  <a:r>
                    <a:rPr lang="en-US" sz="1600" dirty="0" err="1" smtClean="0">
                      <a:solidFill>
                        <a:schemeClr val="bg1">
                          <a:lumMod val="75000"/>
                        </a:schemeClr>
                      </a:solidFill>
                    </a:rPr>
                    <a:t>Mouda</a:t>
                  </a:r>
                  <a:r>
                    <a:rPr lang="en-US" sz="1600" dirty="0" smtClean="0">
                      <a:solidFill>
                        <a:schemeClr val="bg1">
                          <a:lumMod val="75000"/>
                        </a:schemeClr>
                      </a:solidFill>
                    </a:rPr>
                    <a:t>, India</a:t>
                  </a:r>
                  <a:endParaRPr lang="en-US" sz="1600" dirty="0">
                    <a:solidFill>
                      <a:schemeClr val="bg1">
                        <a:lumMod val="75000"/>
                      </a:schemeClr>
                    </a:solidFill>
                  </a:endParaRPr>
                </a:p>
              </p:txBody>
            </p:sp>
            <p:sp>
              <p:nvSpPr>
                <p:cNvPr id="28" name="TextBox 27"/>
                <p:cNvSpPr txBox="1"/>
                <p:nvPr/>
              </p:nvSpPr>
              <p:spPr>
                <a:xfrm>
                  <a:off x="1905000" y="6488668"/>
                  <a:ext cx="1872500" cy="338554"/>
                </a:xfrm>
                <a:prstGeom prst="rect">
                  <a:avLst/>
                </a:prstGeom>
                <a:noFill/>
              </p:spPr>
              <p:txBody>
                <a:bodyPr wrap="none" rtlCol="0">
                  <a:spAutoFit/>
                </a:bodyPr>
                <a:lstStyle/>
                <a:p>
                  <a:r>
                    <a:rPr lang="en-US" sz="1600" dirty="0" err="1" smtClean="0">
                      <a:solidFill>
                        <a:schemeClr val="bg1">
                          <a:lumMod val="75000"/>
                        </a:schemeClr>
                      </a:solidFill>
                    </a:rPr>
                    <a:t>Hadronic</a:t>
                  </a:r>
                  <a:r>
                    <a:rPr lang="en-US" sz="1600" dirty="0" smtClean="0">
                      <a:solidFill>
                        <a:schemeClr val="bg1">
                          <a:lumMod val="75000"/>
                        </a:schemeClr>
                      </a:solidFill>
                    </a:rPr>
                    <a:t> Mechanics</a:t>
                  </a:r>
                  <a:endParaRPr lang="en-US" sz="1600" dirty="0">
                    <a:solidFill>
                      <a:schemeClr val="bg1">
                        <a:lumMod val="75000"/>
                      </a:schemeClr>
                    </a:solidFill>
                  </a:endParaRPr>
                </a:p>
              </p:txBody>
            </p:sp>
          </p:grpSp>
        </p:grpSp>
        <p:sp>
          <p:nvSpPr>
            <p:cNvPr id="22" name="TextBox 21"/>
            <p:cNvSpPr txBox="1"/>
            <p:nvPr/>
          </p:nvSpPr>
          <p:spPr>
            <a:xfrm>
              <a:off x="5106040" y="116775"/>
              <a:ext cx="3175356" cy="646331"/>
            </a:xfrm>
            <a:prstGeom prst="rect">
              <a:avLst/>
            </a:prstGeom>
            <a:noFill/>
          </p:spPr>
          <p:txBody>
            <a:bodyPr wrap="none" rtlCol="0">
              <a:spAutoFit/>
            </a:bodyPr>
            <a:lstStyle/>
            <a:p>
              <a:r>
                <a:rPr lang="en-US" b="1" dirty="0" smtClean="0">
                  <a:solidFill>
                    <a:schemeClr val="bg1">
                      <a:lumMod val="65000"/>
                    </a:schemeClr>
                  </a:solidFill>
                </a:rPr>
                <a:t>Interpretation of </a:t>
              </a:r>
            </a:p>
            <a:p>
              <a:r>
                <a:rPr lang="en-US" b="1" dirty="0" smtClean="0">
                  <a:solidFill>
                    <a:schemeClr val="bg1">
                      <a:lumMod val="65000"/>
                    </a:schemeClr>
                  </a:solidFill>
                </a:rPr>
                <a:t>Don </a:t>
              </a:r>
              <a:r>
                <a:rPr lang="en-US" b="1" dirty="0" err="1" smtClean="0">
                  <a:solidFill>
                    <a:schemeClr val="bg1">
                      <a:lumMod val="65000"/>
                    </a:schemeClr>
                  </a:solidFill>
                </a:rPr>
                <a:t>Borghi-Santilli</a:t>
              </a:r>
              <a:r>
                <a:rPr lang="en-US" b="1" dirty="0" smtClean="0">
                  <a:solidFill>
                    <a:schemeClr val="bg1">
                      <a:lumMod val="65000"/>
                    </a:schemeClr>
                  </a:solidFill>
                </a:rPr>
                <a:t>  Experiment</a:t>
              </a:r>
              <a:endParaRPr lang="en-US" dirty="0" smtClean="0">
                <a:solidFill>
                  <a:schemeClr val="bg1">
                    <a:lumMod val="65000"/>
                  </a:schemeClr>
                </a:solidFill>
              </a:endParaRPr>
            </a:p>
          </p:txBody>
        </p:sp>
        <p:sp>
          <p:nvSpPr>
            <p:cNvPr id="23" name="TextBox 22"/>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828800"/>
            <a:ext cx="8077200" cy="3477875"/>
          </a:xfrm>
          <a:prstGeom prst="rect">
            <a:avLst/>
          </a:prstGeom>
          <a:noFill/>
        </p:spPr>
        <p:txBody>
          <a:bodyPr wrap="square" rtlCol="0">
            <a:spAutoFit/>
          </a:bodyPr>
          <a:lstStyle/>
          <a:p>
            <a:pPr marL="355600" indent="-355600" algn="just">
              <a:spcBef>
                <a:spcPts val="600"/>
              </a:spcBef>
              <a:spcAft>
                <a:spcPts val="600"/>
              </a:spcAft>
              <a:buFont typeface="Wingdings" pitchFamily="2" charset="2"/>
              <a:buChar char="§"/>
            </a:pPr>
            <a:r>
              <a:rPr lang="en-US" sz="2000" dirty="0" smtClean="0"/>
              <a:t>It is observed that </a:t>
            </a:r>
            <a:r>
              <a:rPr lang="en-US" sz="2000" dirty="0" err="1" smtClean="0"/>
              <a:t>Santilli’s</a:t>
            </a:r>
            <a:r>
              <a:rPr lang="en-US" sz="2000" dirty="0" smtClean="0"/>
              <a:t> novel discovery of </a:t>
            </a:r>
            <a:r>
              <a:rPr lang="en-US" sz="2000" dirty="0" err="1" smtClean="0"/>
              <a:t>hadronic</a:t>
            </a:r>
            <a:r>
              <a:rPr lang="en-US" sz="2000" dirty="0" smtClean="0"/>
              <a:t> mechanics appropriately explains the Rutherford’s conjecture on neutron as a compressed hydrogen atom. </a:t>
            </a:r>
          </a:p>
          <a:p>
            <a:pPr marL="355600" indent="-355600" algn="just">
              <a:spcBef>
                <a:spcPts val="600"/>
              </a:spcBef>
              <a:spcAft>
                <a:spcPts val="600"/>
              </a:spcAft>
              <a:buFont typeface="Wingdings" pitchFamily="2" charset="2"/>
              <a:buChar char="§"/>
            </a:pPr>
            <a:r>
              <a:rPr lang="en-US" sz="2000" dirty="0" smtClean="0"/>
              <a:t>He evidently dismissed the neutrino hypothesis and resolved the anomalies pertaining binding energy, spin and magnetic moment without any theological assumption that the proton and the electron "disappear" at the time of the synthesis. </a:t>
            </a:r>
          </a:p>
          <a:p>
            <a:pPr marL="355600" indent="-355600" algn="just">
              <a:spcBef>
                <a:spcPts val="600"/>
              </a:spcBef>
              <a:spcAft>
                <a:spcPts val="600"/>
              </a:spcAft>
              <a:buFont typeface="Wingdings" pitchFamily="2" charset="2"/>
              <a:buChar char="§"/>
            </a:pPr>
            <a:r>
              <a:rPr lang="en-US" sz="2000" dirty="0" smtClean="0"/>
              <a:t>It should also be stressed that the representation is invariant, due to the </a:t>
            </a:r>
            <a:r>
              <a:rPr lang="en-US" sz="2000" dirty="0" err="1" smtClean="0"/>
              <a:t>isounitary</a:t>
            </a:r>
            <a:r>
              <a:rPr lang="en-US" sz="2000" dirty="0" smtClean="0"/>
              <a:t> character of the model, namely, the numerical values remain the same under the same basic assumptions at different times. </a:t>
            </a:r>
          </a:p>
        </p:txBody>
      </p:sp>
      <p:grpSp>
        <p:nvGrpSpPr>
          <p:cNvPr id="16" name="Group 15"/>
          <p:cNvGrpSpPr/>
          <p:nvPr/>
        </p:nvGrpSpPr>
        <p:grpSpPr>
          <a:xfrm>
            <a:off x="0" y="0"/>
            <a:ext cx="9144000" cy="6869017"/>
            <a:chOff x="0" y="0"/>
            <a:chExt cx="9144000" cy="6869017"/>
          </a:xfrm>
        </p:grpSpPr>
        <p:grpSp>
          <p:nvGrpSpPr>
            <p:cNvPr id="17" name="Group 6"/>
            <p:cNvGrpSpPr/>
            <p:nvPr/>
          </p:nvGrpSpPr>
          <p:grpSpPr>
            <a:xfrm>
              <a:off x="0" y="0"/>
              <a:ext cx="9144000" cy="6869017"/>
              <a:chOff x="23750" y="0"/>
              <a:chExt cx="9144000" cy="6869017"/>
            </a:xfrm>
          </p:grpSpPr>
          <p:grpSp>
            <p:nvGrpSpPr>
              <p:cNvPr id="20" name="Group 9"/>
              <p:cNvGrpSpPr/>
              <p:nvPr/>
            </p:nvGrpSpPr>
            <p:grpSpPr>
              <a:xfrm>
                <a:off x="23750"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a:scene3d>
                <a:camera prst="obliqueBottomRight"/>
                <a:lightRig rig="threePt" dir="t"/>
              </a:scene3d>
            </p:grpSpPr>
            <p:sp>
              <p:nvSpPr>
                <p:cNvPr id="27" name="Rounded Rectangle 26"/>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1"/>
              <p:cNvGrpSpPr/>
              <p:nvPr/>
            </p:nvGrpSpPr>
            <p:grpSpPr>
              <a:xfrm>
                <a:off x="23750" y="6488017"/>
                <a:ext cx="9144000" cy="381000"/>
                <a:chOff x="0" y="6488017"/>
                <a:chExt cx="9144000" cy="381000"/>
              </a:xfrm>
            </p:grpSpPr>
            <p:grpSp>
              <p:nvGrpSpPr>
                <p:cNvPr id="22" name="Group 17"/>
                <p:cNvGrpSpPr/>
                <p:nvPr/>
              </p:nvGrpSpPr>
              <p:grpSpPr>
                <a:xfrm>
                  <a:off x="0" y="6488017"/>
                  <a:ext cx="9144000" cy="381000"/>
                  <a:chOff x="0" y="6488017"/>
                  <a:chExt cx="9144000" cy="381000"/>
                </a:xfrm>
              </p:grpSpPr>
              <p:sp>
                <p:nvSpPr>
                  <p:cNvPr id="25" name="Rounded Rectangle 24"/>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75000"/>
                        </a:schemeClr>
                      </a:solidFill>
                    </a:rPr>
                    <a:t>Chandrakant</a:t>
                  </a:r>
                  <a:r>
                    <a:rPr lang="en-US" sz="1600" dirty="0" smtClean="0">
                      <a:solidFill>
                        <a:schemeClr val="bg1">
                          <a:lumMod val="75000"/>
                        </a:schemeClr>
                      </a:solidFill>
                    </a:rPr>
                    <a:t>  S. </a:t>
                  </a:r>
                  <a:r>
                    <a:rPr lang="en-US" sz="1600" dirty="0" err="1" smtClean="0">
                      <a:solidFill>
                        <a:schemeClr val="bg1">
                          <a:lumMod val="75000"/>
                        </a:schemeClr>
                      </a:solidFill>
                    </a:rPr>
                    <a:t>Burande</a:t>
                  </a:r>
                  <a:r>
                    <a:rPr lang="en-US" sz="1600" dirty="0" smtClean="0">
                      <a:solidFill>
                        <a:schemeClr val="bg1">
                          <a:lumMod val="75000"/>
                        </a:schemeClr>
                      </a:solidFill>
                    </a:rPr>
                    <a:t>, VDCET, </a:t>
                  </a:r>
                  <a:r>
                    <a:rPr lang="en-US" sz="1600" dirty="0" err="1" smtClean="0">
                      <a:solidFill>
                        <a:schemeClr val="bg1">
                          <a:lumMod val="75000"/>
                        </a:schemeClr>
                      </a:solidFill>
                    </a:rPr>
                    <a:t>Mouda</a:t>
                  </a:r>
                  <a:r>
                    <a:rPr lang="en-US" sz="1600" dirty="0" smtClean="0">
                      <a:solidFill>
                        <a:schemeClr val="bg1">
                          <a:lumMod val="75000"/>
                        </a:schemeClr>
                      </a:solidFill>
                    </a:rPr>
                    <a:t>, India</a:t>
                  </a:r>
                  <a:endParaRPr lang="en-US" sz="1600" dirty="0">
                    <a:solidFill>
                      <a:schemeClr val="bg1">
                        <a:lumMod val="75000"/>
                      </a:schemeClr>
                    </a:solidFill>
                  </a:endParaRPr>
                </a:p>
              </p:txBody>
            </p:sp>
            <p:sp>
              <p:nvSpPr>
                <p:cNvPr id="24" name="TextBox 23"/>
                <p:cNvSpPr txBox="1"/>
                <p:nvPr/>
              </p:nvSpPr>
              <p:spPr>
                <a:xfrm>
                  <a:off x="1905000" y="6488668"/>
                  <a:ext cx="1872500" cy="338554"/>
                </a:xfrm>
                <a:prstGeom prst="rect">
                  <a:avLst/>
                </a:prstGeom>
                <a:noFill/>
              </p:spPr>
              <p:txBody>
                <a:bodyPr wrap="none" rtlCol="0">
                  <a:spAutoFit/>
                </a:bodyPr>
                <a:lstStyle/>
                <a:p>
                  <a:r>
                    <a:rPr lang="en-US" sz="1600" dirty="0" err="1" smtClean="0">
                      <a:solidFill>
                        <a:schemeClr val="bg1">
                          <a:lumMod val="75000"/>
                        </a:schemeClr>
                      </a:solidFill>
                    </a:rPr>
                    <a:t>Hadronic</a:t>
                  </a:r>
                  <a:r>
                    <a:rPr lang="en-US" sz="1600" dirty="0" smtClean="0">
                      <a:solidFill>
                        <a:schemeClr val="bg1">
                          <a:lumMod val="75000"/>
                        </a:schemeClr>
                      </a:solidFill>
                    </a:rPr>
                    <a:t> Mechanics</a:t>
                  </a:r>
                  <a:endParaRPr lang="en-US" sz="1600" dirty="0">
                    <a:solidFill>
                      <a:schemeClr val="bg1">
                        <a:lumMod val="75000"/>
                      </a:schemeClr>
                    </a:solidFill>
                  </a:endParaRPr>
                </a:p>
              </p:txBody>
            </p:sp>
          </p:grpSp>
        </p:grpSp>
        <p:sp>
          <p:nvSpPr>
            <p:cNvPr id="18" name="TextBox 17"/>
            <p:cNvSpPr txBox="1"/>
            <p:nvPr/>
          </p:nvSpPr>
          <p:spPr>
            <a:xfrm>
              <a:off x="5105400" y="304800"/>
              <a:ext cx="2771271" cy="461665"/>
            </a:xfrm>
            <a:prstGeom prst="rect">
              <a:avLst/>
            </a:prstGeom>
            <a:noFill/>
          </p:spPr>
          <p:txBody>
            <a:bodyPr wrap="none" rtlCol="0">
              <a:spAutoFit/>
            </a:bodyPr>
            <a:lstStyle/>
            <a:p>
              <a:r>
                <a:rPr lang="en-US" sz="2400" b="1" dirty="0" smtClean="0">
                  <a:solidFill>
                    <a:schemeClr val="bg1"/>
                  </a:solidFill>
                </a:rPr>
                <a:t>Concluding Remarks</a:t>
              </a:r>
              <a:endParaRPr lang="en-US" sz="2400" dirty="0" smtClean="0">
                <a:solidFill>
                  <a:schemeClr val="bg1"/>
                </a:solidFill>
              </a:endParaRPr>
            </a:p>
          </p:txBody>
        </p:sp>
        <p:sp>
          <p:nvSpPr>
            <p:cNvPr id="19" name="TextBox 18"/>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grpSp>
      <p:grpSp>
        <p:nvGrpSpPr>
          <p:cNvPr id="29" name="Group 28"/>
          <p:cNvGrpSpPr/>
          <p:nvPr/>
        </p:nvGrpSpPr>
        <p:grpSpPr>
          <a:xfrm>
            <a:off x="0" y="1143000"/>
            <a:ext cx="3886200" cy="400110"/>
            <a:chOff x="3352800" y="990600"/>
            <a:chExt cx="3886200" cy="400110"/>
          </a:xfrm>
        </p:grpSpPr>
        <p:sp>
          <p:nvSpPr>
            <p:cNvPr id="30" name="Round Single Corner Rectangle 29"/>
            <p:cNvSpPr/>
            <p:nvPr/>
          </p:nvSpPr>
          <p:spPr>
            <a:xfrm>
              <a:off x="3352800" y="990600"/>
              <a:ext cx="3886200" cy="381000"/>
            </a:xfrm>
            <a:prstGeom prst="round1Rect">
              <a:avLst>
                <a:gd name="adj" fmla="val 50000"/>
              </a:avLst>
            </a:prstGeom>
            <a:solidFill>
              <a:srgbClr val="000099">
                <a:alpha val="72157"/>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886200" y="990600"/>
              <a:ext cx="2342821" cy="400110"/>
            </a:xfrm>
            <a:prstGeom prst="rect">
              <a:avLst/>
            </a:prstGeom>
            <a:noFill/>
          </p:spPr>
          <p:txBody>
            <a:bodyPr wrap="none" rtlCol="0">
              <a:spAutoFit/>
            </a:bodyPr>
            <a:lstStyle/>
            <a:p>
              <a:r>
                <a:rPr lang="en-US" sz="2000" b="1" dirty="0" smtClean="0">
                  <a:solidFill>
                    <a:schemeClr val="bg1"/>
                  </a:solidFill>
                </a:rPr>
                <a:t>Concluding Remarks</a:t>
              </a:r>
              <a:endParaRPr lang="en-US" sz="2000" dirty="0" smtClean="0">
                <a:solidFill>
                  <a:schemeClr val="bg1"/>
                </a:solidFill>
              </a:endParaRP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600200"/>
            <a:ext cx="8458200" cy="4093428"/>
          </a:xfrm>
          <a:prstGeom prst="rect">
            <a:avLst/>
          </a:prstGeom>
          <a:noFill/>
        </p:spPr>
        <p:txBody>
          <a:bodyPr wrap="square" rtlCol="0">
            <a:spAutoFit/>
          </a:bodyPr>
          <a:lstStyle/>
          <a:p>
            <a:pPr marL="355600" indent="-355600" algn="just">
              <a:spcBef>
                <a:spcPts val="600"/>
              </a:spcBef>
              <a:spcAft>
                <a:spcPts val="600"/>
              </a:spcAft>
              <a:buFont typeface="Wingdings" pitchFamily="2" charset="2"/>
              <a:buChar char="§"/>
            </a:pPr>
            <a:r>
              <a:rPr lang="en-US" sz="2000" dirty="0" smtClean="0"/>
              <a:t>He verified Rutherford conjecture of neutron synthesis by re-executing Don </a:t>
            </a:r>
            <a:r>
              <a:rPr lang="en-US" sz="2000" dirty="0" err="1" smtClean="0"/>
              <a:t>Borghi’s</a:t>
            </a:r>
            <a:r>
              <a:rPr lang="en-US" sz="2000" dirty="0" smtClean="0"/>
              <a:t> experiment. </a:t>
            </a:r>
          </a:p>
          <a:p>
            <a:pPr marL="355600" indent="-355600" algn="just">
              <a:spcBef>
                <a:spcPts val="600"/>
              </a:spcBef>
              <a:spcAft>
                <a:spcPts val="600"/>
              </a:spcAft>
              <a:buFont typeface="Wingdings" pitchFamily="2" charset="2"/>
              <a:buChar char="§"/>
            </a:pPr>
            <a:r>
              <a:rPr lang="en-US" sz="2000" dirty="0" smtClean="0"/>
              <a:t>He never ruled out that the detected entities in are only neutrons. </a:t>
            </a:r>
          </a:p>
          <a:p>
            <a:pPr marL="355600" indent="-355600" algn="just">
              <a:spcBef>
                <a:spcPts val="600"/>
              </a:spcBef>
              <a:spcAft>
                <a:spcPts val="600"/>
              </a:spcAft>
              <a:buFont typeface="Wingdings" pitchFamily="2" charset="2"/>
              <a:buChar char="§"/>
            </a:pPr>
            <a:r>
              <a:rPr lang="en-US" sz="2000" dirty="0" smtClean="0"/>
              <a:t>He proposed that the emission of neutron like particle, named “</a:t>
            </a:r>
            <a:r>
              <a:rPr lang="en-US" sz="2000" dirty="0" err="1" smtClean="0"/>
              <a:t>neutriod</a:t>
            </a:r>
            <a:r>
              <a:rPr lang="en-US" sz="2000" dirty="0" smtClean="0"/>
              <a:t>” due to absence of required trigger. </a:t>
            </a:r>
          </a:p>
          <a:p>
            <a:pPr marL="355600" indent="-355600" algn="just">
              <a:spcBef>
                <a:spcPts val="600"/>
              </a:spcBef>
              <a:spcAft>
                <a:spcPts val="600"/>
              </a:spcAft>
              <a:buFont typeface="Wingdings" pitchFamily="2" charset="2"/>
              <a:buChar char="§"/>
            </a:pPr>
            <a:r>
              <a:rPr lang="en-US" sz="2000" dirty="0" smtClean="0"/>
              <a:t>He also interpreted the possible nuclear reactions by activated substances after absorption of </a:t>
            </a:r>
            <a:r>
              <a:rPr lang="en-US" sz="2000" dirty="0" err="1" smtClean="0"/>
              <a:t>neutriods</a:t>
            </a:r>
            <a:r>
              <a:rPr lang="en-US" sz="2000" dirty="0" smtClean="0"/>
              <a:t>. </a:t>
            </a:r>
          </a:p>
          <a:p>
            <a:pPr marL="355600" indent="-355600" algn="just">
              <a:spcBef>
                <a:spcPts val="600"/>
              </a:spcBef>
              <a:spcAft>
                <a:spcPts val="600"/>
              </a:spcAft>
              <a:buFont typeface="Wingdings" pitchFamily="2" charset="2"/>
              <a:buChar char="§"/>
            </a:pPr>
            <a:r>
              <a:rPr lang="en-US" sz="2000" dirty="0" smtClean="0"/>
              <a:t>He concluded that evidently the neutrons detected in Don </a:t>
            </a:r>
            <a:r>
              <a:rPr lang="en-US" sz="2000" dirty="0" err="1" smtClean="0"/>
              <a:t>Borghi</a:t>
            </a:r>
            <a:r>
              <a:rPr lang="en-US" sz="2000" dirty="0" smtClean="0"/>
              <a:t> experiment were synthesized by the nuclei of the activated substances, while the neutrons of </a:t>
            </a:r>
            <a:r>
              <a:rPr lang="en-US" sz="2000" dirty="0" err="1" smtClean="0"/>
              <a:t>Santilli</a:t>
            </a:r>
            <a:r>
              <a:rPr lang="en-US" sz="2000" dirty="0" smtClean="0"/>
              <a:t> experiment were synthesized by the detectors themselves by their activating substance after absorption of </a:t>
            </a:r>
            <a:r>
              <a:rPr lang="en-US" sz="2000" dirty="0" err="1" smtClean="0"/>
              <a:t>neutriods</a:t>
            </a:r>
            <a:r>
              <a:rPr lang="en-US" sz="2000" dirty="0" smtClean="0"/>
              <a:t>.</a:t>
            </a:r>
            <a:endParaRPr lang="en-US" sz="2000" dirty="0"/>
          </a:p>
        </p:txBody>
      </p:sp>
      <p:grpSp>
        <p:nvGrpSpPr>
          <p:cNvPr id="2" name="Group 15"/>
          <p:cNvGrpSpPr/>
          <p:nvPr/>
        </p:nvGrpSpPr>
        <p:grpSpPr>
          <a:xfrm>
            <a:off x="0" y="0"/>
            <a:ext cx="9144000" cy="6869017"/>
            <a:chOff x="0" y="0"/>
            <a:chExt cx="9144000" cy="6869017"/>
          </a:xfrm>
        </p:grpSpPr>
        <p:grpSp>
          <p:nvGrpSpPr>
            <p:cNvPr id="3" name="Group 6"/>
            <p:cNvGrpSpPr/>
            <p:nvPr/>
          </p:nvGrpSpPr>
          <p:grpSpPr>
            <a:xfrm>
              <a:off x="0" y="0"/>
              <a:ext cx="9144000" cy="6869017"/>
              <a:chOff x="23750" y="0"/>
              <a:chExt cx="9144000" cy="6869017"/>
            </a:xfrm>
          </p:grpSpPr>
          <p:grpSp>
            <p:nvGrpSpPr>
              <p:cNvPr id="6" name="Group 9"/>
              <p:cNvGrpSpPr/>
              <p:nvPr/>
            </p:nvGrpSpPr>
            <p:grpSpPr>
              <a:xfrm>
                <a:off x="23750"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a:scene3d>
                <a:camera prst="obliqueBottomRight"/>
                <a:lightRig rig="threePt" dir="t"/>
              </a:scene3d>
            </p:grpSpPr>
            <p:sp>
              <p:nvSpPr>
                <p:cNvPr id="27" name="Rounded Rectangle 26"/>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1"/>
              <p:cNvGrpSpPr/>
              <p:nvPr/>
            </p:nvGrpSpPr>
            <p:grpSpPr>
              <a:xfrm>
                <a:off x="23750" y="6488017"/>
                <a:ext cx="9144000" cy="381000"/>
                <a:chOff x="0" y="6488017"/>
                <a:chExt cx="9144000" cy="381000"/>
              </a:xfrm>
            </p:grpSpPr>
            <p:grpSp>
              <p:nvGrpSpPr>
                <p:cNvPr id="8" name="Group 17"/>
                <p:cNvGrpSpPr/>
                <p:nvPr/>
              </p:nvGrpSpPr>
              <p:grpSpPr>
                <a:xfrm>
                  <a:off x="0" y="6488017"/>
                  <a:ext cx="9144000" cy="381000"/>
                  <a:chOff x="0" y="6488017"/>
                  <a:chExt cx="9144000" cy="381000"/>
                </a:xfrm>
              </p:grpSpPr>
              <p:sp>
                <p:nvSpPr>
                  <p:cNvPr id="25" name="Rounded Rectangle 24"/>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75000"/>
                        </a:schemeClr>
                      </a:solidFill>
                    </a:rPr>
                    <a:t>Chandrakant</a:t>
                  </a:r>
                  <a:r>
                    <a:rPr lang="en-US" sz="1600" dirty="0" smtClean="0">
                      <a:solidFill>
                        <a:schemeClr val="bg1">
                          <a:lumMod val="75000"/>
                        </a:schemeClr>
                      </a:solidFill>
                    </a:rPr>
                    <a:t>  S. </a:t>
                  </a:r>
                  <a:r>
                    <a:rPr lang="en-US" sz="1600" dirty="0" err="1" smtClean="0">
                      <a:solidFill>
                        <a:schemeClr val="bg1">
                          <a:lumMod val="75000"/>
                        </a:schemeClr>
                      </a:solidFill>
                    </a:rPr>
                    <a:t>Burande</a:t>
                  </a:r>
                  <a:r>
                    <a:rPr lang="en-US" sz="1600" dirty="0" smtClean="0">
                      <a:solidFill>
                        <a:schemeClr val="bg1">
                          <a:lumMod val="75000"/>
                        </a:schemeClr>
                      </a:solidFill>
                    </a:rPr>
                    <a:t>, VDCET, </a:t>
                  </a:r>
                  <a:r>
                    <a:rPr lang="en-US" sz="1600" dirty="0" err="1" smtClean="0">
                      <a:solidFill>
                        <a:schemeClr val="bg1">
                          <a:lumMod val="75000"/>
                        </a:schemeClr>
                      </a:solidFill>
                    </a:rPr>
                    <a:t>Mouda</a:t>
                  </a:r>
                  <a:r>
                    <a:rPr lang="en-US" sz="1600" dirty="0" smtClean="0">
                      <a:solidFill>
                        <a:schemeClr val="bg1">
                          <a:lumMod val="75000"/>
                        </a:schemeClr>
                      </a:solidFill>
                    </a:rPr>
                    <a:t>, India</a:t>
                  </a:r>
                  <a:endParaRPr lang="en-US" sz="1600" dirty="0">
                    <a:solidFill>
                      <a:schemeClr val="bg1">
                        <a:lumMod val="75000"/>
                      </a:schemeClr>
                    </a:solidFill>
                  </a:endParaRPr>
                </a:p>
              </p:txBody>
            </p:sp>
            <p:sp>
              <p:nvSpPr>
                <p:cNvPr id="24" name="TextBox 23"/>
                <p:cNvSpPr txBox="1"/>
                <p:nvPr/>
              </p:nvSpPr>
              <p:spPr>
                <a:xfrm>
                  <a:off x="1905000" y="6488668"/>
                  <a:ext cx="1872500" cy="338554"/>
                </a:xfrm>
                <a:prstGeom prst="rect">
                  <a:avLst/>
                </a:prstGeom>
                <a:noFill/>
              </p:spPr>
              <p:txBody>
                <a:bodyPr wrap="none" rtlCol="0">
                  <a:spAutoFit/>
                </a:bodyPr>
                <a:lstStyle/>
                <a:p>
                  <a:r>
                    <a:rPr lang="en-US" sz="1600" dirty="0" err="1" smtClean="0">
                      <a:solidFill>
                        <a:schemeClr val="bg1">
                          <a:lumMod val="75000"/>
                        </a:schemeClr>
                      </a:solidFill>
                    </a:rPr>
                    <a:t>Hadronic</a:t>
                  </a:r>
                  <a:r>
                    <a:rPr lang="en-US" sz="1600" dirty="0" smtClean="0">
                      <a:solidFill>
                        <a:schemeClr val="bg1">
                          <a:lumMod val="75000"/>
                        </a:schemeClr>
                      </a:solidFill>
                    </a:rPr>
                    <a:t> Mechanics</a:t>
                  </a:r>
                  <a:endParaRPr lang="en-US" sz="1600" dirty="0">
                    <a:solidFill>
                      <a:schemeClr val="bg1">
                        <a:lumMod val="75000"/>
                      </a:schemeClr>
                    </a:solidFill>
                  </a:endParaRPr>
                </a:p>
              </p:txBody>
            </p:sp>
          </p:grpSp>
        </p:grpSp>
        <p:sp>
          <p:nvSpPr>
            <p:cNvPr id="18" name="TextBox 17"/>
            <p:cNvSpPr txBox="1"/>
            <p:nvPr/>
          </p:nvSpPr>
          <p:spPr>
            <a:xfrm>
              <a:off x="5105400" y="304800"/>
              <a:ext cx="2771271" cy="461665"/>
            </a:xfrm>
            <a:prstGeom prst="rect">
              <a:avLst/>
            </a:prstGeom>
            <a:noFill/>
          </p:spPr>
          <p:txBody>
            <a:bodyPr wrap="none" rtlCol="0">
              <a:spAutoFit/>
            </a:bodyPr>
            <a:lstStyle/>
            <a:p>
              <a:r>
                <a:rPr lang="en-US" sz="2400" b="1" dirty="0" smtClean="0">
                  <a:solidFill>
                    <a:schemeClr val="bg1"/>
                  </a:solidFill>
                </a:rPr>
                <a:t>Concluding Remarks</a:t>
              </a:r>
              <a:endParaRPr lang="en-US" sz="2400" dirty="0" smtClean="0">
                <a:solidFill>
                  <a:schemeClr val="bg1"/>
                </a:solidFill>
              </a:endParaRPr>
            </a:p>
          </p:txBody>
        </p:sp>
        <p:sp>
          <p:nvSpPr>
            <p:cNvPr id="19" name="TextBox 18"/>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Back or Previous 3">
            <a:hlinkClick r:id="" action="ppaction://hlinkshowjump?jump=previousslide" highlightClick="1"/>
          </p:cNvPr>
          <p:cNvSpPr>
            <a:spLocks noChangeAspect="1"/>
          </p:cNvSpPr>
          <p:nvPr/>
        </p:nvSpPr>
        <p:spPr>
          <a:xfrm>
            <a:off x="8336280" y="6580120"/>
            <a:ext cx="182880" cy="182880"/>
          </a:xfrm>
          <a:prstGeom prst="actionButtonBackPrevious">
            <a:avLst/>
          </a:prstGeom>
          <a:noFill/>
          <a:ln w="12700">
            <a:solidFill>
              <a:schemeClr val="tx1">
                <a:lumMod val="65000"/>
                <a:lumOff val="35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Forward or Next 4">
            <a:hlinkClick r:id="" action="ppaction://hlinkshowjump?jump=nextslide" highlightClick="1"/>
          </p:cNvPr>
          <p:cNvSpPr>
            <a:spLocks noChangeAspect="1"/>
          </p:cNvSpPr>
          <p:nvPr/>
        </p:nvSpPr>
        <p:spPr>
          <a:xfrm>
            <a:off x="8610600" y="6580120"/>
            <a:ext cx="182880" cy="182880"/>
          </a:xfrm>
          <a:prstGeom prst="actionButtonForwardNext">
            <a:avLst/>
          </a:prstGeom>
          <a:noFill/>
          <a:ln w="12700">
            <a:solidFill>
              <a:schemeClr val="tx1">
                <a:lumMod val="65000"/>
                <a:lumOff val="35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512511" y="3244334"/>
            <a:ext cx="2118978" cy="369332"/>
          </a:xfrm>
          <a:prstGeom prst="rect">
            <a:avLst/>
          </a:prstGeom>
        </p:spPr>
        <p:txBody>
          <a:bodyPr wrap="none">
            <a:spAutoFit/>
          </a:bodyPr>
          <a:lstStyle/>
          <a:p>
            <a:r>
              <a:rPr lang="en-US" b="1" dirty="0" smtClean="0">
                <a:solidFill>
                  <a:schemeClr val="bg1"/>
                </a:solidFill>
              </a:rPr>
              <a:t>Concluding Remarks</a:t>
            </a:r>
            <a:endParaRPr lang="en-US" dirty="0" smtClean="0">
              <a:solidFill>
                <a:schemeClr val="bg1"/>
              </a:solidFill>
            </a:endParaRPr>
          </a:p>
        </p:txBody>
      </p:sp>
      <p:sp>
        <p:nvSpPr>
          <p:cNvPr id="7" name="TextBox 6"/>
          <p:cNvSpPr txBox="1"/>
          <p:nvPr/>
        </p:nvSpPr>
        <p:spPr>
          <a:xfrm>
            <a:off x="990600" y="2133600"/>
            <a:ext cx="6781800" cy="1477328"/>
          </a:xfrm>
          <a:prstGeom prst="rect">
            <a:avLst/>
          </a:prstGeom>
          <a:noFill/>
          <a:effectLst>
            <a:outerShdw blurRad="50800" dist="38100" algn="l" rotWithShape="0">
              <a:srgbClr val="C00000">
                <a:alpha val="40000"/>
              </a:srgbClr>
            </a:outerShdw>
          </a:effectLst>
        </p:spPr>
        <p:txBody>
          <a:bodyPr wrap="square" rtlCol="0">
            <a:spAutoFit/>
          </a:bodyPr>
          <a:lstStyle/>
          <a:p>
            <a:pPr>
              <a:lnSpc>
                <a:spcPct val="150000"/>
              </a:lnSpc>
            </a:pPr>
            <a:r>
              <a:rPr lang="en-IN" sz="3600" dirty="0" smtClean="0">
                <a:latin typeface="Bodoni MT Black" pitchFamily="18" charset="0"/>
              </a:rPr>
              <a:t>Thank You</a:t>
            </a:r>
          </a:p>
          <a:p>
            <a:pPr>
              <a:lnSpc>
                <a:spcPct val="150000"/>
              </a:lnSpc>
            </a:pPr>
            <a:r>
              <a:rPr lang="en-IN" sz="2400" dirty="0" smtClean="0"/>
              <a:t>              …………..for patience</a:t>
            </a:r>
            <a:endParaRPr lang="en-IN"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581400"/>
            <a:ext cx="8610600" cy="1015663"/>
          </a:xfrm>
          <a:prstGeom prst="rect">
            <a:avLst/>
          </a:prstGeom>
          <a:noFill/>
        </p:spPr>
        <p:txBody>
          <a:bodyPr wrap="square" rtlCol="0">
            <a:spAutoFit/>
          </a:bodyPr>
          <a:lstStyle/>
          <a:p>
            <a:pPr algn="just"/>
            <a:r>
              <a:rPr lang="en-US" sz="2000" dirty="0" smtClean="0"/>
              <a:t>In order resolve Pauli's objection, Fermi [4] developed the theory of weak interactions and proposed the emission of a neutral and </a:t>
            </a:r>
            <a:r>
              <a:rPr lang="en-US" sz="2000" dirty="0" err="1" smtClean="0"/>
              <a:t>massless</a:t>
            </a:r>
            <a:r>
              <a:rPr lang="en-US" sz="2000" dirty="0" smtClean="0"/>
              <a:t> particle, named neutrino. </a:t>
            </a:r>
          </a:p>
        </p:txBody>
      </p:sp>
      <p:grpSp>
        <p:nvGrpSpPr>
          <p:cNvPr id="6" name="Group 9"/>
          <p:cNvGrpSpPr/>
          <p:nvPr/>
        </p:nvGrpSpPr>
        <p:grpSpPr>
          <a:xfrm>
            <a:off x="0"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a:scene3d>
            <a:camera prst="obliqueBottomRight"/>
            <a:lightRig rig="threePt" dir="t"/>
          </a:scene3d>
        </p:grpSpPr>
        <p:sp>
          <p:nvSpPr>
            <p:cNvPr id="7" name="Rounded Rectangle 6"/>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11875" y="3124200"/>
            <a:ext cx="3276600" cy="411675"/>
            <a:chOff x="0" y="1340925"/>
            <a:chExt cx="3276600" cy="411675"/>
          </a:xfrm>
        </p:grpSpPr>
        <p:sp>
          <p:nvSpPr>
            <p:cNvPr id="15" name="Round Single Corner Rectangle 14"/>
            <p:cNvSpPr/>
            <p:nvPr/>
          </p:nvSpPr>
          <p:spPr>
            <a:xfrm>
              <a:off x="0" y="1371600"/>
              <a:ext cx="3276600" cy="381000"/>
            </a:xfrm>
            <a:prstGeom prst="round1Rect">
              <a:avLst>
                <a:gd name="adj" fmla="val 50000"/>
              </a:avLst>
            </a:prstGeom>
            <a:solidFill>
              <a:srgbClr val="000099">
                <a:alpha val="72157"/>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28600" y="1340925"/>
              <a:ext cx="1992277" cy="400110"/>
            </a:xfrm>
            <a:prstGeom prst="rect">
              <a:avLst/>
            </a:prstGeom>
          </p:spPr>
          <p:txBody>
            <a:bodyPr wrap="none">
              <a:spAutoFit/>
            </a:bodyPr>
            <a:lstStyle/>
            <a:p>
              <a:r>
                <a:rPr lang="en-US" sz="2000" b="1" dirty="0" smtClean="0">
                  <a:solidFill>
                    <a:schemeClr val="bg1"/>
                  </a:solidFill>
                </a:rPr>
                <a:t>Fermi’s  Proposal</a:t>
              </a:r>
              <a:endParaRPr lang="en-US" sz="2000" b="1" dirty="0">
                <a:solidFill>
                  <a:schemeClr val="bg1"/>
                </a:solidFill>
              </a:endParaRPr>
            </a:p>
          </p:txBody>
        </p:sp>
      </p:grpSp>
      <p:graphicFrame>
        <p:nvGraphicFramePr>
          <p:cNvPr id="20481" name="Object 1"/>
          <p:cNvGraphicFramePr>
            <a:graphicFrameLocks noChangeAspect="1"/>
          </p:cNvGraphicFramePr>
          <p:nvPr/>
        </p:nvGraphicFramePr>
        <p:xfrm>
          <a:off x="1524000" y="4419600"/>
          <a:ext cx="7064375" cy="792163"/>
        </p:xfrm>
        <a:graphic>
          <a:graphicData uri="http://schemas.openxmlformats.org/presentationml/2006/ole">
            <p:oleObj spid="_x0000_s20481" name="Equation" r:id="rId3" imgW="3809880" imgH="419040" progId="Equation.DSMT4">
              <p:embed/>
            </p:oleObj>
          </a:graphicData>
        </a:graphic>
      </p:graphicFrame>
      <p:grpSp>
        <p:nvGrpSpPr>
          <p:cNvPr id="18" name="Group 17"/>
          <p:cNvGrpSpPr/>
          <p:nvPr/>
        </p:nvGrpSpPr>
        <p:grpSpPr>
          <a:xfrm>
            <a:off x="11875" y="6488017"/>
            <a:ext cx="9144000" cy="381000"/>
            <a:chOff x="0" y="6488017"/>
            <a:chExt cx="9144000" cy="381000"/>
          </a:xfrm>
        </p:grpSpPr>
        <p:grpSp>
          <p:nvGrpSpPr>
            <p:cNvPr id="19" name="Group 17"/>
            <p:cNvGrpSpPr/>
            <p:nvPr/>
          </p:nvGrpSpPr>
          <p:grpSpPr>
            <a:xfrm>
              <a:off x="0" y="6488017"/>
              <a:ext cx="9144000" cy="381000"/>
              <a:chOff x="0" y="6488017"/>
              <a:chExt cx="9144000" cy="381000"/>
            </a:xfrm>
          </p:grpSpPr>
          <p:sp>
            <p:nvSpPr>
              <p:cNvPr id="22" name="Rounded Rectangle 21"/>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65000"/>
                    </a:schemeClr>
                  </a:solidFill>
                </a:rPr>
                <a:t>Chandrakant</a:t>
              </a:r>
              <a:r>
                <a:rPr lang="en-US" sz="1600" dirty="0" smtClean="0">
                  <a:solidFill>
                    <a:schemeClr val="bg1">
                      <a:lumMod val="65000"/>
                    </a:schemeClr>
                  </a:solidFill>
                </a:rPr>
                <a:t>  S. </a:t>
              </a:r>
              <a:r>
                <a:rPr lang="en-US" sz="1600" dirty="0" err="1" smtClean="0">
                  <a:solidFill>
                    <a:schemeClr val="bg1">
                      <a:lumMod val="65000"/>
                    </a:schemeClr>
                  </a:solidFill>
                </a:rPr>
                <a:t>Burande</a:t>
              </a:r>
              <a:r>
                <a:rPr lang="en-US" sz="1600" dirty="0" smtClean="0">
                  <a:solidFill>
                    <a:schemeClr val="bg1">
                      <a:lumMod val="65000"/>
                    </a:schemeClr>
                  </a:solidFill>
                </a:rPr>
                <a:t>, VDCET, </a:t>
              </a:r>
              <a:r>
                <a:rPr lang="en-US" sz="1600" dirty="0" err="1" smtClean="0">
                  <a:solidFill>
                    <a:schemeClr val="bg1">
                      <a:lumMod val="65000"/>
                    </a:schemeClr>
                  </a:solidFill>
                </a:rPr>
                <a:t>Mouda</a:t>
              </a:r>
              <a:r>
                <a:rPr lang="en-US" sz="1600" dirty="0" smtClean="0">
                  <a:solidFill>
                    <a:schemeClr val="bg1">
                      <a:lumMod val="65000"/>
                    </a:schemeClr>
                  </a:solidFill>
                </a:rPr>
                <a:t>, India</a:t>
              </a:r>
              <a:endParaRPr lang="en-US" sz="1600" dirty="0">
                <a:solidFill>
                  <a:schemeClr val="bg1">
                    <a:lumMod val="65000"/>
                  </a:schemeClr>
                </a:solidFill>
              </a:endParaRPr>
            </a:p>
          </p:txBody>
        </p:sp>
        <p:sp>
          <p:nvSpPr>
            <p:cNvPr id="21" name="TextBox 20"/>
            <p:cNvSpPr txBox="1"/>
            <p:nvPr/>
          </p:nvSpPr>
          <p:spPr>
            <a:xfrm>
              <a:off x="1905000" y="6488668"/>
              <a:ext cx="1704569" cy="338554"/>
            </a:xfrm>
            <a:prstGeom prst="rect">
              <a:avLst/>
            </a:prstGeom>
            <a:noFill/>
          </p:spPr>
          <p:txBody>
            <a:bodyPr wrap="none" rtlCol="0">
              <a:spAutoFit/>
            </a:bodyPr>
            <a:lstStyle/>
            <a:p>
              <a:r>
                <a:rPr lang="en-US" sz="1600" dirty="0" smtClean="0">
                  <a:solidFill>
                    <a:schemeClr val="bg1">
                      <a:lumMod val="65000"/>
                    </a:schemeClr>
                  </a:solidFill>
                </a:rPr>
                <a:t>Neutron Synthesis</a:t>
              </a:r>
              <a:endParaRPr lang="en-US" sz="1600" dirty="0">
                <a:solidFill>
                  <a:schemeClr val="bg1">
                    <a:lumMod val="65000"/>
                  </a:schemeClr>
                </a:solidFill>
              </a:endParaRPr>
            </a:p>
          </p:txBody>
        </p:sp>
      </p:grpSp>
      <p:sp>
        <p:nvSpPr>
          <p:cNvPr id="24" name="Rectangle 23"/>
          <p:cNvSpPr/>
          <p:nvPr/>
        </p:nvSpPr>
        <p:spPr>
          <a:xfrm>
            <a:off x="5181600" y="228600"/>
            <a:ext cx="2331087" cy="400110"/>
          </a:xfrm>
          <a:prstGeom prst="rect">
            <a:avLst/>
          </a:prstGeom>
          <a:noFill/>
        </p:spPr>
        <p:txBody>
          <a:bodyPr wrap="none">
            <a:spAutoFit/>
          </a:bodyPr>
          <a:lstStyle/>
          <a:p>
            <a:r>
              <a:rPr lang="en-US" sz="2000" dirty="0" smtClean="0">
                <a:solidFill>
                  <a:schemeClr val="bg1">
                    <a:lumMod val="65000"/>
                  </a:schemeClr>
                </a:solidFill>
              </a:rPr>
              <a:t>Neutrino Hypothesis</a:t>
            </a:r>
            <a:endParaRPr lang="en-US" sz="2000" dirty="0">
              <a:solidFill>
                <a:schemeClr val="bg1">
                  <a:lumMod val="65000"/>
                </a:schemeClr>
              </a:solidFill>
            </a:endParaRPr>
          </a:p>
        </p:txBody>
      </p:sp>
      <p:grpSp>
        <p:nvGrpSpPr>
          <p:cNvPr id="26" name="Group 23"/>
          <p:cNvGrpSpPr/>
          <p:nvPr/>
        </p:nvGrpSpPr>
        <p:grpSpPr>
          <a:xfrm>
            <a:off x="0" y="847725"/>
            <a:ext cx="3276600" cy="411675"/>
            <a:chOff x="0" y="1340925"/>
            <a:chExt cx="3276600" cy="411675"/>
          </a:xfrm>
        </p:grpSpPr>
        <p:sp>
          <p:nvSpPr>
            <p:cNvPr id="28" name="Round Single Corner Rectangle 27"/>
            <p:cNvSpPr/>
            <p:nvPr/>
          </p:nvSpPr>
          <p:spPr>
            <a:xfrm>
              <a:off x="0" y="1371600"/>
              <a:ext cx="3276600" cy="381000"/>
            </a:xfrm>
            <a:prstGeom prst="round1Rect">
              <a:avLst>
                <a:gd name="adj" fmla="val 50000"/>
              </a:avLst>
            </a:prstGeom>
            <a:solidFill>
              <a:srgbClr val="000099">
                <a:alpha val="72157"/>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28600" y="1340925"/>
              <a:ext cx="1960537" cy="400110"/>
            </a:xfrm>
            <a:prstGeom prst="rect">
              <a:avLst/>
            </a:prstGeom>
          </p:spPr>
          <p:txBody>
            <a:bodyPr wrap="none">
              <a:spAutoFit/>
            </a:bodyPr>
            <a:lstStyle/>
            <a:p>
              <a:r>
                <a:rPr lang="en-US" sz="2000" b="1" dirty="0" smtClean="0">
                  <a:solidFill>
                    <a:schemeClr val="bg1"/>
                  </a:solidFill>
                </a:rPr>
                <a:t>Pauli’s Objection</a:t>
              </a:r>
              <a:endParaRPr lang="en-US" sz="2000" b="1" dirty="0">
                <a:solidFill>
                  <a:schemeClr val="bg1"/>
                </a:solidFill>
              </a:endParaRPr>
            </a:p>
          </p:txBody>
        </p:sp>
      </p:grpSp>
      <p:sp>
        <p:nvSpPr>
          <p:cNvPr id="30" name="TextBox 29"/>
          <p:cNvSpPr txBox="1"/>
          <p:nvPr/>
        </p:nvSpPr>
        <p:spPr>
          <a:xfrm>
            <a:off x="228600" y="1342589"/>
            <a:ext cx="8534400" cy="707886"/>
          </a:xfrm>
          <a:prstGeom prst="rect">
            <a:avLst/>
          </a:prstGeom>
          <a:noFill/>
        </p:spPr>
        <p:txBody>
          <a:bodyPr wrap="square" rtlCol="0">
            <a:spAutoFit/>
          </a:bodyPr>
          <a:lstStyle/>
          <a:p>
            <a:pPr algn="just">
              <a:spcBef>
                <a:spcPts val="600"/>
              </a:spcBef>
              <a:spcAft>
                <a:spcPts val="600"/>
              </a:spcAft>
            </a:pPr>
            <a:r>
              <a:rPr lang="en-US" sz="2000" dirty="0" smtClean="0"/>
              <a:t>Pauli [3] noted that the spin 1/2 of the neutron cannot be represented via a quantum state of proton and electron, each having spin 1/2.</a:t>
            </a:r>
            <a:endParaRPr lang="en-US" sz="2000" dirty="0"/>
          </a:p>
        </p:txBody>
      </p:sp>
      <p:graphicFrame>
        <p:nvGraphicFramePr>
          <p:cNvPr id="20482" name="Object 2"/>
          <p:cNvGraphicFramePr>
            <a:graphicFrameLocks noChangeAspect="1"/>
          </p:cNvGraphicFramePr>
          <p:nvPr/>
        </p:nvGraphicFramePr>
        <p:xfrm>
          <a:off x="1458913" y="2055813"/>
          <a:ext cx="7051675" cy="792162"/>
        </p:xfrm>
        <a:graphic>
          <a:graphicData uri="http://schemas.openxmlformats.org/presentationml/2006/ole">
            <p:oleObj spid="_x0000_s20482" name="Equation" r:id="rId4" imgW="3809880" imgH="419040" progId="Equation.DSMT4">
              <p:embed/>
            </p:oleObj>
          </a:graphicData>
        </a:graphic>
      </p:graphicFrame>
      <p:sp>
        <p:nvSpPr>
          <p:cNvPr id="31" name="TextBox 30"/>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sp>
        <p:nvSpPr>
          <p:cNvPr id="25" name="TextBox 24"/>
          <p:cNvSpPr txBox="1"/>
          <p:nvPr/>
        </p:nvSpPr>
        <p:spPr>
          <a:xfrm>
            <a:off x="283353" y="5637308"/>
            <a:ext cx="6249531" cy="915892"/>
          </a:xfrm>
          <a:prstGeom prst="rect">
            <a:avLst/>
          </a:prstGeom>
          <a:noFill/>
        </p:spPr>
        <p:txBody>
          <a:bodyPr wrap="none" rtlCol="0">
            <a:spAutoFit/>
          </a:bodyPr>
          <a:lstStyle/>
          <a:p>
            <a:pPr marL="342900" indent="-342900" algn="just">
              <a:tabLst>
                <a:tab pos="511175" algn="l"/>
              </a:tabLst>
            </a:pPr>
            <a:r>
              <a:rPr lang="en-US" sz="1600" dirty="0" smtClean="0"/>
              <a:t>[3]   W. Pauli, </a:t>
            </a:r>
            <a:r>
              <a:rPr lang="en-US" sz="1600" i="1" dirty="0" err="1" smtClean="0"/>
              <a:t>Handbuch</a:t>
            </a:r>
            <a:r>
              <a:rPr lang="en-US" sz="1600" i="1" dirty="0" smtClean="0"/>
              <a:t> </a:t>
            </a:r>
            <a:r>
              <a:rPr lang="en-US" sz="1600" i="1" dirty="0" err="1" smtClean="0"/>
              <a:t>der</a:t>
            </a:r>
            <a:r>
              <a:rPr lang="en-US" sz="1600" i="1" dirty="0" smtClean="0"/>
              <a:t> </a:t>
            </a:r>
            <a:r>
              <a:rPr lang="en-US" sz="1600" i="1" dirty="0" err="1" smtClean="0"/>
              <a:t>Physik</a:t>
            </a:r>
            <a:r>
              <a:rPr lang="en-US" sz="1600" dirty="0" smtClean="0"/>
              <a:t>, Vol. </a:t>
            </a:r>
            <a:r>
              <a:rPr lang="en-US" sz="1600" b="1" dirty="0" smtClean="0"/>
              <a:t>24</a:t>
            </a:r>
            <a:r>
              <a:rPr lang="en-US" sz="1600" dirty="0" smtClean="0"/>
              <a:t>, Berlin, Springer </a:t>
            </a:r>
            <a:r>
              <a:rPr lang="en-US" sz="1600" dirty="0" err="1" smtClean="0"/>
              <a:t>Verlag</a:t>
            </a:r>
            <a:r>
              <a:rPr lang="en-US" sz="1600" dirty="0" smtClean="0"/>
              <a:t>, 1933.</a:t>
            </a:r>
          </a:p>
          <a:p>
            <a:pPr marL="342900" indent="-342900" algn="just">
              <a:tabLst>
                <a:tab pos="511175" algn="l"/>
              </a:tabLst>
            </a:pPr>
            <a:r>
              <a:rPr lang="en-US" sz="1600" dirty="0" smtClean="0"/>
              <a:t>[4]   E. Fermi, </a:t>
            </a:r>
            <a:r>
              <a:rPr lang="en-US" sz="1600" i="1" dirty="0" smtClean="0"/>
              <a:t>Nuclear Physics</a:t>
            </a:r>
            <a:r>
              <a:rPr lang="en-US" sz="1600" dirty="0" smtClean="0"/>
              <a:t>, Chicago, University of Chicago Press, 1949.</a:t>
            </a:r>
          </a:p>
          <a:p>
            <a:pPr marL="342900" indent="-342900" algn="just">
              <a:lnSpc>
                <a:spcPct val="150000"/>
              </a:lnSpc>
              <a:tabLst>
                <a:tab pos="511175" algn="l"/>
              </a:tabLst>
            </a:pPr>
            <a:endParaRPr lang="en-IN" sz="1600" dirty="0"/>
          </a:p>
        </p:txBody>
      </p:sp>
      <p:cxnSp>
        <p:nvCxnSpPr>
          <p:cNvPr id="27" name="Straight Connector 26"/>
          <p:cNvCxnSpPr/>
          <p:nvPr/>
        </p:nvCxnSpPr>
        <p:spPr>
          <a:xfrm>
            <a:off x="304800" y="5638800"/>
            <a:ext cx="1981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1000" y="2057400"/>
            <a:ext cx="8458200" cy="3477875"/>
          </a:xfrm>
          <a:prstGeom prst="rect">
            <a:avLst/>
          </a:prstGeom>
          <a:noFill/>
        </p:spPr>
        <p:txBody>
          <a:bodyPr wrap="square" rtlCol="0">
            <a:spAutoFit/>
          </a:bodyPr>
          <a:lstStyle/>
          <a:p>
            <a:pPr marL="339725" lvl="0" indent="-287338" algn="just">
              <a:spcBef>
                <a:spcPts val="600"/>
              </a:spcBef>
              <a:spcAft>
                <a:spcPts val="600"/>
              </a:spcAft>
              <a:buFont typeface="Wingdings" pitchFamily="2" charset="2"/>
              <a:buChar char="§"/>
            </a:pPr>
            <a:r>
              <a:rPr lang="en-US" sz="2000" dirty="0" smtClean="0"/>
              <a:t>The sum of the rest energies of the proton and of the electron, is smaller than the rest energy of the neutron by margin of 0.782 </a:t>
            </a:r>
            <a:r>
              <a:rPr lang="en-US" sz="2000" dirty="0" err="1" smtClean="0"/>
              <a:t>Mev</a:t>
            </a:r>
            <a:r>
              <a:rPr lang="en-US" sz="2000" dirty="0" smtClean="0"/>
              <a:t>.</a:t>
            </a:r>
          </a:p>
          <a:p>
            <a:pPr marL="339725" lvl="0" indent="-287338" algn="just">
              <a:spcBef>
                <a:spcPts val="600"/>
              </a:spcBef>
              <a:spcAft>
                <a:spcPts val="600"/>
              </a:spcAft>
            </a:pPr>
            <a:endParaRPr lang="en-US" sz="2000" dirty="0" smtClean="0"/>
          </a:p>
          <a:p>
            <a:pPr marL="339725" lvl="0" indent="-287338" algn="just">
              <a:spcBef>
                <a:spcPts val="600"/>
              </a:spcBef>
              <a:spcAft>
                <a:spcPts val="600"/>
              </a:spcAft>
            </a:pPr>
            <a:endParaRPr lang="en-US" sz="2000" dirty="0" smtClean="0"/>
          </a:p>
          <a:p>
            <a:pPr marL="339725" indent="-287338" algn="just">
              <a:spcBef>
                <a:spcPts val="600"/>
              </a:spcBef>
              <a:spcAft>
                <a:spcPts val="600"/>
              </a:spcAft>
              <a:buFont typeface="Wingdings" pitchFamily="2" charset="2"/>
              <a:buChar char="§"/>
            </a:pPr>
            <a:r>
              <a:rPr lang="en-US" sz="2000" dirty="0" smtClean="0"/>
              <a:t>Antineutrino cannot deliver the 0.782 </a:t>
            </a:r>
            <a:r>
              <a:rPr lang="en-US" sz="2000" dirty="0" err="1" smtClean="0"/>
              <a:t>MeV</a:t>
            </a:r>
            <a:r>
              <a:rPr lang="en-US" sz="2000" dirty="0" smtClean="0"/>
              <a:t> needed for the neutron synthesis because the cross section of former with electron or proton is null.</a:t>
            </a:r>
          </a:p>
          <a:p>
            <a:pPr marL="339725" lvl="0" indent="-287338" algn="just">
              <a:spcBef>
                <a:spcPts val="600"/>
              </a:spcBef>
              <a:spcAft>
                <a:spcPts val="600"/>
              </a:spcAft>
              <a:buFont typeface="Wingdings" pitchFamily="2" charset="2"/>
              <a:buChar char="§"/>
            </a:pPr>
            <a:r>
              <a:rPr lang="en-US" sz="2000" dirty="0" smtClean="0"/>
              <a:t>Till date, proton and electron are the only experimentally discovered stable massive particles. Hence, emission of neutrino in neutron formation is irrelevant, it cannot be directly detected. </a:t>
            </a:r>
          </a:p>
        </p:txBody>
      </p:sp>
      <p:sp>
        <p:nvSpPr>
          <p:cNvPr id="1433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0" name="Rectangle 4"/>
          <p:cNvSpPr>
            <a:spLocks noChangeArrowheads="1"/>
          </p:cNvSpPr>
          <p:nvPr/>
        </p:nvSpPr>
        <p:spPr bwMode="auto">
          <a:xfrm>
            <a:off x="0" y="676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sz="11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1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41" name="Rectangle 5"/>
          <p:cNvSpPr>
            <a:spLocks noChangeArrowheads="1"/>
          </p:cNvSpPr>
          <p:nvPr/>
        </p:nvSpPr>
        <p:spPr bwMode="auto">
          <a:xfrm>
            <a:off x="0" y="895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r>
              <a:rPr kumimoji="0" lang="en-US" sz="7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Box 10"/>
          <p:cNvSpPr txBox="1"/>
          <p:nvPr/>
        </p:nvSpPr>
        <p:spPr>
          <a:xfrm>
            <a:off x="228600" y="1219200"/>
            <a:ext cx="8610600" cy="707886"/>
          </a:xfrm>
          <a:prstGeom prst="rect">
            <a:avLst/>
          </a:prstGeom>
          <a:noFill/>
        </p:spPr>
        <p:txBody>
          <a:bodyPr wrap="square" rtlCol="0">
            <a:spAutoFit/>
          </a:bodyPr>
          <a:lstStyle/>
          <a:p>
            <a:pPr algn="just"/>
            <a:r>
              <a:rPr lang="en-US" sz="2000" dirty="0" smtClean="0"/>
              <a:t>However, </a:t>
            </a:r>
            <a:r>
              <a:rPr lang="en-US" sz="2000" dirty="0" err="1" smtClean="0"/>
              <a:t>Santilli</a:t>
            </a:r>
            <a:r>
              <a:rPr lang="en-US" sz="2000" dirty="0" smtClean="0"/>
              <a:t> [5] has dismissed the Fermi’s version of synthesis of neutron on following reasons:</a:t>
            </a:r>
            <a:endParaRPr lang="en-US" sz="2000"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9" name="Group 9"/>
          <p:cNvGrpSpPr/>
          <p:nvPr/>
        </p:nvGrpSpPr>
        <p:grpSpPr>
          <a:xfrm>
            <a:off x="0"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a:scene3d>
            <a:camera prst="obliqueBottomRight"/>
            <a:lightRig rig="threePt" dir="t"/>
          </a:scene3d>
        </p:grpSpPr>
        <p:sp>
          <p:nvSpPr>
            <p:cNvPr id="20" name="Rounded Rectangle 19"/>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11875" y="821375"/>
            <a:ext cx="3276600" cy="411675"/>
            <a:chOff x="0" y="1340925"/>
            <a:chExt cx="3276600" cy="411675"/>
          </a:xfrm>
        </p:grpSpPr>
        <p:sp>
          <p:nvSpPr>
            <p:cNvPr id="23" name="Round Single Corner Rectangle 22"/>
            <p:cNvSpPr/>
            <p:nvPr/>
          </p:nvSpPr>
          <p:spPr>
            <a:xfrm>
              <a:off x="0" y="1371600"/>
              <a:ext cx="3276600" cy="381000"/>
            </a:xfrm>
            <a:prstGeom prst="round1Rect">
              <a:avLst>
                <a:gd name="adj" fmla="val 50000"/>
              </a:avLst>
            </a:prstGeom>
            <a:solidFill>
              <a:srgbClr val="000099">
                <a:alpha val="72157"/>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28600" y="1340925"/>
              <a:ext cx="2654316" cy="400110"/>
            </a:xfrm>
            <a:prstGeom prst="rect">
              <a:avLst/>
            </a:prstGeom>
          </p:spPr>
          <p:txBody>
            <a:bodyPr wrap="none">
              <a:spAutoFit/>
            </a:bodyPr>
            <a:lstStyle/>
            <a:p>
              <a:r>
                <a:rPr lang="en-US" sz="2000" b="1" dirty="0" smtClean="0">
                  <a:solidFill>
                    <a:schemeClr val="bg1"/>
                  </a:solidFill>
                </a:rPr>
                <a:t>Neutrino Controversies</a:t>
              </a:r>
              <a:endParaRPr lang="en-US" sz="2000" b="1" dirty="0">
                <a:solidFill>
                  <a:schemeClr val="bg1"/>
                </a:solidFill>
              </a:endParaRPr>
            </a:p>
          </p:txBody>
        </p:sp>
      </p:grpSp>
      <p:grpSp>
        <p:nvGrpSpPr>
          <p:cNvPr id="25" name="Group 24"/>
          <p:cNvGrpSpPr/>
          <p:nvPr/>
        </p:nvGrpSpPr>
        <p:grpSpPr>
          <a:xfrm>
            <a:off x="0" y="6488017"/>
            <a:ext cx="9144000" cy="381000"/>
            <a:chOff x="0" y="6488017"/>
            <a:chExt cx="9144000" cy="381000"/>
          </a:xfrm>
        </p:grpSpPr>
        <p:grpSp>
          <p:nvGrpSpPr>
            <p:cNvPr id="26" name="Group 17"/>
            <p:cNvGrpSpPr/>
            <p:nvPr/>
          </p:nvGrpSpPr>
          <p:grpSpPr>
            <a:xfrm>
              <a:off x="0" y="6488017"/>
              <a:ext cx="9144000" cy="381000"/>
              <a:chOff x="0" y="6488017"/>
              <a:chExt cx="9144000" cy="381000"/>
            </a:xfrm>
          </p:grpSpPr>
          <p:sp>
            <p:nvSpPr>
              <p:cNvPr id="29" name="Rounded Rectangle 8"/>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65000"/>
                    </a:schemeClr>
                  </a:solidFill>
                </a:rPr>
                <a:t>Chandrakant</a:t>
              </a:r>
              <a:r>
                <a:rPr lang="en-US" sz="1600" dirty="0" smtClean="0">
                  <a:solidFill>
                    <a:schemeClr val="bg1">
                      <a:lumMod val="65000"/>
                    </a:schemeClr>
                  </a:solidFill>
                </a:rPr>
                <a:t>  S. </a:t>
              </a:r>
              <a:r>
                <a:rPr lang="en-US" sz="1600" dirty="0" err="1" smtClean="0">
                  <a:solidFill>
                    <a:schemeClr val="bg1">
                      <a:lumMod val="65000"/>
                    </a:schemeClr>
                  </a:solidFill>
                </a:rPr>
                <a:t>Burande</a:t>
              </a:r>
              <a:r>
                <a:rPr lang="en-US" sz="1600" dirty="0" smtClean="0">
                  <a:solidFill>
                    <a:schemeClr val="bg1">
                      <a:lumMod val="65000"/>
                    </a:schemeClr>
                  </a:solidFill>
                </a:rPr>
                <a:t>, VDCET, </a:t>
              </a:r>
              <a:r>
                <a:rPr lang="en-US" sz="1600" dirty="0" err="1" smtClean="0">
                  <a:solidFill>
                    <a:schemeClr val="bg1">
                      <a:lumMod val="65000"/>
                    </a:schemeClr>
                  </a:solidFill>
                </a:rPr>
                <a:t>Mouda</a:t>
              </a:r>
              <a:r>
                <a:rPr lang="en-US" sz="1600" dirty="0" smtClean="0">
                  <a:solidFill>
                    <a:schemeClr val="bg1">
                      <a:lumMod val="65000"/>
                    </a:schemeClr>
                  </a:solidFill>
                </a:rPr>
                <a:t>, India</a:t>
              </a:r>
              <a:endParaRPr lang="en-US" sz="1600" dirty="0">
                <a:solidFill>
                  <a:schemeClr val="bg1">
                    <a:lumMod val="65000"/>
                  </a:schemeClr>
                </a:solidFill>
              </a:endParaRPr>
            </a:p>
          </p:txBody>
        </p:sp>
        <p:sp>
          <p:nvSpPr>
            <p:cNvPr id="28" name="TextBox 27"/>
            <p:cNvSpPr txBox="1"/>
            <p:nvPr/>
          </p:nvSpPr>
          <p:spPr>
            <a:xfrm>
              <a:off x="1905000" y="6488668"/>
              <a:ext cx="1704569" cy="338554"/>
            </a:xfrm>
            <a:prstGeom prst="rect">
              <a:avLst/>
            </a:prstGeom>
            <a:noFill/>
          </p:spPr>
          <p:txBody>
            <a:bodyPr wrap="none" rtlCol="0">
              <a:spAutoFit/>
            </a:bodyPr>
            <a:lstStyle/>
            <a:p>
              <a:r>
                <a:rPr lang="en-US" sz="1600" dirty="0" smtClean="0">
                  <a:solidFill>
                    <a:schemeClr val="bg1">
                      <a:lumMod val="65000"/>
                    </a:schemeClr>
                  </a:solidFill>
                </a:rPr>
                <a:t>Neutron Synthesis</a:t>
              </a:r>
              <a:endParaRPr lang="en-US" sz="1600" dirty="0">
                <a:solidFill>
                  <a:schemeClr val="bg1">
                    <a:lumMod val="65000"/>
                  </a:schemeClr>
                </a:solidFill>
              </a:endParaRPr>
            </a:p>
          </p:txBody>
        </p:sp>
      </p:grpSp>
      <p:grpSp>
        <p:nvGrpSpPr>
          <p:cNvPr id="36" name="Group 35"/>
          <p:cNvGrpSpPr>
            <a:grpSpLocks noChangeAspect="1"/>
          </p:cNvGrpSpPr>
          <p:nvPr/>
        </p:nvGrpSpPr>
        <p:grpSpPr>
          <a:xfrm>
            <a:off x="2667000" y="2819400"/>
            <a:ext cx="2870590" cy="792000"/>
            <a:chOff x="1579563" y="3768725"/>
            <a:chExt cx="2974975" cy="819150"/>
          </a:xfrm>
        </p:grpSpPr>
        <p:graphicFrame>
          <p:nvGraphicFramePr>
            <p:cNvPr id="14342" name="Object 6"/>
            <p:cNvGraphicFramePr>
              <a:graphicFrameLocks noChangeAspect="1"/>
            </p:cNvGraphicFramePr>
            <p:nvPr/>
          </p:nvGraphicFramePr>
          <p:xfrm>
            <a:off x="1579563" y="3768725"/>
            <a:ext cx="2890838" cy="458788"/>
          </p:xfrm>
          <a:graphic>
            <a:graphicData uri="http://schemas.openxmlformats.org/presentationml/2006/ole">
              <p:oleObj spid="_x0000_s14342" name="Equation" r:id="rId3" imgW="1384200" imgH="215640" progId="Equation.DSMT4">
                <p:embed/>
              </p:oleObj>
            </a:graphicData>
          </a:graphic>
        </p:graphicFrame>
        <p:graphicFrame>
          <p:nvGraphicFramePr>
            <p:cNvPr id="3" name="Object 10"/>
            <p:cNvGraphicFramePr>
              <a:graphicFrameLocks noChangeAspect="1"/>
            </p:cNvGraphicFramePr>
            <p:nvPr/>
          </p:nvGraphicFramePr>
          <p:xfrm>
            <a:off x="1658938" y="4267200"/>
            <a:ext cx="2895600" cy="320675"/>
          </p:xfrm>
          <a:graphic>
            <a:graphicData uri="http://schemas.openxmlformats.org/presentationml/2006/ole">
              <p:oleObj spid="_x0000_s14346" name="Equation" r:id="rId4" imgW="1511280" imgH="164880" progId="Equation.DSMT4">
                <p:embed/>
              </p:oleObj>
            </a:graphicData>
          </a:graphic>
        </p:graphicFrame>
      </p:grpSp>
      <p:sp>
        <p:nvSpPr>
          <p:cNvPr id="31" name="Rectangle 30"/>
          <p:cNvSpPr/>
          <p:nvPr/>
        </p:nvSpPr>
        <p:spPr>
          <a:xfrm>
            <a:off x="5257800" y="228600"/>
            <a:ext cx="2466253" cy="400110"/>
          </a:xfrm>
          <a:prstGeom prst="rect">
            <a:avLst/>
          </a:prstGeom>
          <a:noFill/>
        </p:spPr>
        <p:txBody>
          <a:bodyPr wrap="none">
            <a:spAutoFit/>
          </a:bodyPr>
          <a:lstStyle/>
          <a:p>
            <a:r>
              <a:rPr lang="en-US" sz="2000" dirty="0" err="1" smtClean="0">
                <a:solidFill>
                  <a:schemeClr val="bg1"/>
                </a:solidFill>
              </a:rPr>
              <a:t>Santilli’s</a:t>
            </a:r>
            <a:r>
              <a:rPr lang="en-US" sz="2000" dirty="0" smtClean="0">
                <a:solidFill>
                  <a:schemeClr val="bg1"/>
                </a:solidFill>
              </a:rPr>
              <a:t> Observations</a:t>
            </a:r>
            <a:endParaRPr lang="en-US" sz="2000" dirty="0">
              <a:solidFill>
                <a:schemeClr val="bg1"/>
              </a:solidFill>
            </a:endParaRPr>
          </a:p>
        </p:txBody>
      </p:sp>
      <p:sp>
        <p:nvSpPr>
          <p:cNvPr id="32" name="TextBox 31"/>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cxnSp>
        <p:nvCxnSpPr>
          <p:cNvPr id="33" name="Straight Connector 32"/>
          <p:cNvCxnSpPr/>
          <p:nvPr/>
        </p:nvCxnSpPr>
        <p:spPr>
          <a:xfrm>
            <a:off x="304800" y="5638800"/>
            <a:ext cx="1981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57200" y="5715000"/>
            <a:ext cx="8001000" cy="584775"/>
          </a:xfrm>
          <a:prstGeom prst="rect">
            <a:avLst/>
          </a:prstGeom>
          <a:noFill/>
        </p:spPr>
        <p:txBody>
          <a:bodyPr wrap="square" rtlCol="0">
            <a:spAutoFit/>
          </a:bodyPr>
          <a:lstStyle/>
          <a:p>
            <a:pPr marL="355600" indent="-355600"/>
            <a:r>
              <a:rPr lang="en-US" sz="1600" dirty="0" smtClean="0"/>
              <a:t>[5]   R. M. </a:t>
            </a:r>
            <a:r>
              <a:rPr lang="en-US" sz="1600" dirty="0" err="1" smtClean="0"/>
              <a:t>Santilli</a:t>
            </a:r>
            <a:r>
              <a:rPr lang="en-US" sz="1600" dirty="0" smtClean="0"/>
              <a:t>, </a:t>
            </a:r>
            <a:r>
              <a:rPr lang="en-US" sz="1600" i="1" dirty="0" err="1" smtClean="0"/>
              <a:t>Hadronic</a:t>
            </a:r>
            <a:r>
              <a:rPr lang="en-US" sz="1600" i="1" dirty="0" smtClean="0"/>
              <a:t> Mathematics, Mechanics and Chemistry, Volume I-V</a:t>
            </a:r>
            <a:r>
              <a:rPr lang="en-US" sz="1600" dirty="0" smtClean="0"/>
              <a:t>, Palm Harbor,  U.S.A., International Academic Press, 2008.</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2268" y="1371600"/>
            <a:ext cx="8500732" cy="5016758"/>
          </a:xfrm>
          <a:prstGeom prst="rect">
            <a:avLst/>
          </a:prstGeom>
          <a:noFill/>
        </p:spPr>
        <p:txBody>
          <a:bodyPr wrap="square" rtlCol="0">
            <a:spAutoFit/>
          </a:bodyPr>
          <a:lstStyle/>
          <a:p>
            <a:pPr lvl="1" indent="-404813" algn="just">
              <a:spcBef>
                <a:spcPts val="600"/>
              </a:spcBef>
              <a:spcAft>
                <a:spcPts val="600"/>
              </a:spcAft>
              <a:buFont typeface="Wingdings" pitchFamily="2" charset="2"/>
              <a:buChar char="§"/>
            </a:pPr>
            <a:r>
              <a:rPr lang="en-US" sz="2000" dirty="0" smtClean="0"/>
              <a:t>Schrödinger equation </a:t>
            </a:r>
          </a:p>
          <a:p>
            <a:pPr lvl="1" indent="-404813" algn="just">
              <a:spcBef>
                <a:spcPts val="600"/>
              </a:spcBef>
              <a:spcAft>
                <a:spcPts val="600"/>
              </a:spcAft>
            </a:pPr>
            <a:r>
              <a:rPr lang="en-US" sz="2000" dirty="0" smtClean="0"/>
              <a:t>	does not admit positive binding energy for quantum bound states when electron totally immersed within the hyper-dense medium inside the proton structure at distances of the order 10</a:t>
            </a:r>
            <a:r>
              <a:rPr lang="en-US" sz="2000" baseline="30000" dirty="0" smtClean="0"/>
              <a:t>-13</a:t>
            </a:r>
            <a:r>
              <a:rPr lang="en-US" sz="2000" dirty="0" smtClean="0"/>
              <a:t> cm. For example mass defect in nuclear fusion.</a:t>
            </a:r>
          </a:p>
          <a:p>
            <a:pPr lvl="1" indent="-404813" algn="just">
              <a:spcBef>
                <a:spcPts val="600"/>
              </a:spcBef>
              <a:spcAft>
                <a:spcPts val="600"/>
              </a:spcAft>
              <a:buFont typeface="Wingdings" pitchFamily="2" charset="2"/>
              <a:buChar char="§"/>
            </a:pPr>
            <a:r>
              <a:rPr lang="en-US" sz="2000" dirty="0" smtClean="0"/>
              <a:t>Quantum Mechanics bound state of p &amp; e is the hydrogen atom, with smallest orbit of the order of 10</a:t>
            </a:r>
            <a:r>
              <a:rPr lang="en-US" sz="2000" baseline="30000" dirty="0" smtClean="0"/>
              <a:t>-8</a:t>
            </a:r>
            <a:r>
              <a:rPr lang="en-US" sz="2000" dirty="0" smtClean="0"/>
              <a:t> cm (Bohr orbit). </a:t>
            </a:r>
          </a:p>
          <a:p>
            <a:pPr lvl="1" indent="-404813" algn="just">
              <a:spcBef>
                <a:spcPts val="600"/>
              </a:spcBef>
              <a:spcAft>
                <a:spcPts val="600"/>
              </a:spcAft>
              <a:buFont typeface="Wingdings" pitchFamily="2" charset="2"/>
              <a:buChar char="§"/>
            </a:pPr>
            <a:r>
              <a:rPr lang="en-US" sz="2000" dirty="0" err="1" smtClean="0"/>
              <a:t>Santilli</a:t>
            </a:r>
            <a:r>
              <a:rPr lang="en-US" sz="2000" dirty="0" smtClean="0"/>
              <a:t> ‘s </a:t>
            </a:r>
            <a:r>
              <a:rPr lang="en-US" sz="2000" dirty="0" err="1" smtClean="0"/>
              <a:t>hadronic</a:t>
            </a:r>
            <a:r>
              <a:rPr lang="en-US" sz="2000" dirty="0" smtClean="0"/>
              <a:t> mechanics has identified the bound state when the electron orbits within the proton structure at distances of the order of or less 10</a:t>
            </a:r>
            <a:r>
              <a:rPr lang="en-US" sz="2000" baseline="30000" dirty="0" smtClean="0"/>
              <a:t>-13</a:t>
            </a:r>
            <a:r>
              <a:rPr lang="en-US" sz="2000" dirty="0" smtClean="0"/>
              <a:t> cm. </a:t>
            </a:r>
          </a:p>
          <a:p>
            <a:pPr lvl="1" indent="-404813" algn="just">
              <a:spcBef>
                <a:spcPts val="600"/>
              </a:spcBef>
              <a:spcAft>
                <a:spcPts val="600"/>
              </a:spcAft>
              <a:buFont typeface="Wingdings" pitchFamily="2" charset="2"/>
              <a:buChar char="§"/>
            </a:pPr>
            <a:r>
              <a:rPr lang="en-US" sz="2000" dirty="0" smtClean="0"/>
              <a:t>The mutual overlapping of the charge distribution or </a:t>
            </a:r>
            <a:r>
              <a:rPr lang="en-US" sz="2000" dirty="0" err="1" smtClean="0"/>
              <a:t>wavepackets</a:t>
            </a:r>
            <a:r>
              <a:rPr lang="en-US" sz="2000" dirty="0" smtClean="0"/>
              <a:t> of electron and proton leads new interactions of contact type. In this situation quantum mechanics fails to represent nonlocal integral interactions and Non- Hamiltonian Potential.</a:t>
            </a:r>
          </a:p>
        </p:txBody>
      </p:sp>
      <p:grpSp>
        <p:nvGrpSpPr>
          <p:cNvPr id="3" name="Group 9"/>
          <p:cNvGrpSpPr/>
          <p:nvPr/>
        </p:nvGrpSpPr>
        <p:grpSpPr>
          <a:xfrm>
            <a:off x="0"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a:scene3d>
            <a:camera prst="obliqueBottomRight"/>
            <a:lightRig rig="threePt" dir="t"/>
          </a:scene3d>
        </p:grpSpPr>
        <p:sp>
          <p:nvSpPr>
            <p:cNvPr id="5" name="Rounded Rectangle 4"/>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11875" y="821375"/>
            <a:ext cx="3276600" cy="411675"/>
            <a:chOff x="0" y="1340925"/>
            <a:chExt cx="3276600" cy="411675"/>
          </a:xfrm>
        </p:grpSpPr>
        <p:sp>
          <p:nvSpPr>
            <p:cNvPr id="14" name="Round Single Corner Rectangle 13"/>
            <p:cNvSpPr/>
            <p:nvPr/>
          </p:nvSpPr>
          <p:spPr>
            <a:xfrm>
              <a:off x="0" y="1371600"/>
              <a:ext cx="3276600" cy="381000"/>
            </a:xfrm>
            <a:prstGeom prst="round1Rect">
              <a:avLst>
                <a:gd name="adj" fmla="val 50000"/>
              </a:avLst>
            </a:prstGeom>
            <a:solidFill>
              <a:srgbClr val="000099">
                <a:alpha val="72157"/>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28600" y="1340925"/>
              <a:ext cx="1952714" cy="400110"/>
            </a:xfrm>
            <a:prstGeom prst="rect">
              <a:avLst/>
            </a:prstGeom>
          </p:spPr>
          <p:txBody>
            <a:bodyPr wrap="none">
              <a:spAutoFit/>
            </a:bodyPr>
            <a:lstStyle/>
            <a:p>
              <a:r>
                <a:rPr lang="en-US" sz="2000" b="1" dirty="0" smtClean="0">
                  <a:solidFill>
                    <a:schemeClr val="bg1"/>
                  </a:solidFill>
                </a:rPr>
                <a:t>limitation of QM</a:t>
              </a:r>
              <a:endParaRPr lang="en-US" sz="2000" b="1" dirty="0">
                <a:solidFill>
                  <a:schemeClr val="bg1"/>
                </a:solidFill>
              </a:endParaRPr>
            </a:p>
          </p:txBody>
        </p:sp>
      </p:grpSp>
      <p:grpSp>
        <p:nvGrpSpPr>
          <p:cNvPr id="16" name="Group 15"/>
          <p:cNvGrpSpPr/>
          <p:nvPr/>
        </p:nvGrpSpPr>
        <p:grpSpPr>
          <a:xfrm>
            <a:off x="11875" y="6488017"/>
            <a:ext cx="9144000" cy="381000"/>
            <a:chOff x="0" y="6488017"/>
            <a:chExt cx="9144000" cy="381000"/>
          </a:xfrm>
        </p:grpSpPr>
        <p:grpSp>
          <p:nvGrpSpPr>
            <p:cNvPr id="17" name="Group 17"/>
            <p:cNvGrpSpPr/>
            <p:nvPr/>
          </p:nvGrpSpPr>
          <p:grpSpPr>
            <a:xfrm>
              <a:off x="0" y="6488017"/>
              <a:ext cx="9144000" cy="381000"/>
              <a:chOff x="0" y="6488017"/>
              <a:chExt cx="9144000" cy="381000"/>
            </a:xfrm>
          </p:grpSpPr>
          <p:sp>
            <p:nvSpPr>
              <p:cNvPr id="20" name="Rounded Rectangle 19"/>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65000"/>
                    </a:schemeClr>
                  </a:solidFill>
                </a:rPr>
                <a:t>Chandrakant</a:t>
              </a:r>
              <a:r>
                <a:rPr lang="en-US" sz="1600" dirty="0" smtClean="0">
                  <a:solidFill>
                    <a:schemeClr val="bg1">
                      <a:lumMod val="65000"/>
                    </a:schemeClr>
                  </a:solidFill>
                </a:rPr>
                <a:t>  S. </a:t>
              </a:r>
              <a:r>
                <a:rPr lang="en-US" sz="1600" dirty="0" err="1" smtClean="0">
                  <a:solidFill>
                    <a:schemeClr val="bg1">
                      <a:lumMod val="65000"/>
                    </a:schemeClr>
                  </a:solidFill>
                </a:rPr>
                <a:t>Burande</a:t>
              </a:r>
              <a:r>
                <a:rPr lang="en-US" sz="1600" dirty="0" smtClean="0">
                  <a:solidFill>
                    <a:schemeClr val="bg1">
                      <a:lumMod val="65000"/>
                    </a:schemeClr>
                  </a:solidFill>
                </a:rPr>
                <a:t>, VDCET, </a:t>
              </a:r>
              <a:r>
                <a:rPr lang="en-US" sz="1600" dirty="0" err="1" smtClean="0">
                  <a:solidFill>
                    <a:schemeClr val="bg1">
                      <a:lumMod val="65000"/>
                    </a:schemeClr>
                  </a:solidFill>
                </a:rPr>
                <a:t>Mouda</a:t>
              </a:r>
              <a:r>
                <a:rPr lang="en-US" sz="1600" dirty="0" smtClean="0">
                  <a:solidFill>
                    <a:schemeClr val="bg1">
                      <a:lumMod val="65000"/>
                    </a:schemeClr>
                  </a:solidFill>
                </a:rPr>
                <a:t>, India</a:t>
              </a:r>
              <a:endParaRPr lang="en-US" sz="1600" dirty="0">
                <a:solidFill>
                  <a:schemeClr val="bg1">
                    <a:lumMod val="65000"/>
                  </a:schemeClr>
                </a:solidFill>
              </a:endParaRPr>
            </a:p>
          </p:txBody>
        </p:sp>
        <p:sp>
          <p:nvSpPr>
            <p:cNvPr id="19" name="TextBox 18"/>
            <p:cNvSpPr txBox="1"/>
            <p:nvPr/>
          </p:nvSpPr>
          <p:spPr>
            <a:xfrm>
              <a:off x="1905000" y="6488668"/>
              <a:ext cx="1704569" cy="338554"/>
            </a:xfrm>
            <a:prstGeom prst="rect">
              <a:avLst/>
            </a:prstGeom>
            <a:noFill/>
          </p:spPr>
          <p:txBody>
            <a:bodyPr wrap="none" rtlCol="0">
              <a:spAutoFit/>
            </a:bodyPr>
            <a:lstStyle/>
            <a:p>
              <a:r>
                <a:rPr lang="en-US" sz="1600" dirty="0" smtClean="0">
                  <a:solidFill>
                    <a:schemeClr val="bg1">
                      <a:lumMod val="65000"/>
                    </a:schemeClr>
                  </a:solidFill>
                </a:rPr>
                <a:t>Neutron Synthesis</a:t>
              </a:r>
              <a:endParaRPr lang="en-US" sz="1600" dirty="0">
                <a:solidFill>
                  <a:schemeClr val="bg1">
                    <a:lumMod val="65000"/>
                  </a:schemeClr>
                </a:solidFill>
              </a:endParaRPr>
            </a:p>
          </p:txBody>
        </p:sp>
      </p:grpSp>
      <p:sp>
        <p:nvSpPr>
          <p:cNvPr id="22" name="Rectangle 21"/>
          <p:cNvSpPr/>
          <p:nvPr/>
        </p:nvSpPr>
        <p:spPr>
          <a:xfrm>
            <a:off x="5334000" y="228600"/>
            <a:ext cx="1956882" cy="400110"/>
          </a:xfrm>
          <a:prstGeom prst="rect">
            <a:avLst/>
          </a:prstGeom>
          <a:noFill/>
        </p:spPr>
        <p:txBody>
          <a:bodyPr wrap="none">
            <a:spAutoFit/>
          </a:bodyPr>
          <a:lstStyle/>
          <a:p>
            <a:r>
              <a:rPr lang="en-US" sz="2000" dirty="0" smtClean="0">
                <a:solidFill>
                  <a:schemeClr val="bg1"/>
                </a:solidFill>
              </a:rPr>
              <a:t>Limitation of QM</a:t>
            </a:r>
            <a:endParaRPr lang="en-US" sz="2000" dirty="0">
              <a:solidFill>
                <a:schemeClr val="bg1"/>
              </a:solidFill>
            </a:endParaRPr>
          </a:p>
        </p:txBody>
      </p:sp>
      <p:sp>
        <p:nvSpPr>
          <p:cNvPr id="23" name="TextBox 22"/>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graphicFrame>
        <p:nvGraphicFramePr>
          <p:cNvPr id="61441" name="Object 1"/>
          <p:cNvGraphicFramePr>
            <a:graphicFrameLocks noChangeAspect="1"/>
          </p:cNvGraphicFramePr>
          <p:nvPr/>
        </p:nvGraphicFramePr>
        <p:xfrm>
          <a:off x="3276600" y="1335975"/>
          <a:ext cx="4619625" cy="503237"/>
        </p:xfrm>
        <a:graphic>
          <a:graphicData uri="http://schemas.openxmlformats.org/presentationml/2006/ole">
            <p:oleObj spid="_x0000_s61441" name="Equation" r:id="rId3" imgW="2450880" imgH="266400" progId="Equation.DSMT4">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9"/>
          <p:cNvGrpSpPr/>
          <p:nvPr/>
        </p:nvGrpSpPr>
        <p:grpSpPr>
          <a:xfrm>
            <a:off x="11875"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a:scene3d>
            <a:camera prst="obliqueBottomRight"/>
            <a:lightRig rig="threePt" dir="t"/>
          </a:scene3d>
        </p:grpSpPr>
        <p:sp>
          <p:nvSpPr>
            <p:cNvPr id="7" name="Rounded Rectangle 6"/>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1875" y="6488017"/>
            <a:ext cx="9144000" cy="381000"/>
            <a:chOff x="0" y="6488017"/>
            <a:chExt cx="9144000" cy="381000"/>
          </a:xfrm>
        </p:grpSpPr>
        <p:grpSp>
          <p:nvGrpSpPr>
            <p:cNvPr id="10" name="Group 17"/>
            <p:cNvGrpSpPr/>
            <p:nvPr/>
          </p:nvGrpSpPr>
          <p:grpSpPr>
            <a:xfrm>
              <a:off x="0" y="6488017"/>
              <a:ext cx="9144000" cy="381000"/>
              <a:chOff x="0" y="6488017"/>
              <a:chExt cx="9144000" cy="381000"/>
            </a:xfrm>
          </p:grpSpPr>
          <p:sp>
            <p:nvSpPr>
              <p:cNvPr id="13" name="Rounded Rectangle 12"/>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65000"/>
                    </a:schemeClr>
                  </a:solidFill>
                </a:rPr>
                <a:t>Chandrakant</a:t>
              </a:r>
              <a:r>
                <a:rPr lang="en-US" sz="1600" dirty="0" smtClean="0">
                  <a:solidFill>
                    <a:schemeClr val="bg1">
                      <a:lumMod val="65000"/>
                    </a:schemeClr>
                  </a:solidFill>
                </a:rPr>
                <a:t>  S. </a:t>
              </a:r>
              <a:r>
                <a:rPr lang="en-US" sz="1600" dirty="0" err="1" smtClean="0">
                  <a:solidFill>
                    <a:schemeClr val="bg1">
                      <a:lumMod val="65000"/>
                    </a:schemeClr>
                  </a:solidFill>
                </a:rPr>
                <a:t>Burande</a:t>
              </a:r>
              <a:r>
                <a:rPr lang="en-US" sz="1600" dirty="0" smtClean="0">
                  <a:solidFill>
                    <a:schemeClr val="bg1">
                      <a:lumMod val="65000"/>
                    </a:schemeClr>
                  </a:solidFill>
                </a:rPr>
                <a:t>, VDCET, </a:t>
              </a:r>
              <a:r>
                <a:rPr lang="en-US" sz="1600" dirty="0" err="1" smtClean="0">
                  <a:solidFill>
                    <a:schemeClr val="bg1">
                      <a:lumMod val="65000"/>
                    </a:schemeClr>
                  </a:solidFill>
                </a:rPr>
                <a:t>Mouda</a:t>
              </a:r>
              <a:r>
                <a:rPr lang="en-US" sz="1600" dirty="0" smtClean="0">
                  <a:solidFill>
                    <a:schemeClr val="bg1">
                      <a:lumMod val="65000"/>
                    </a:schemeClr>
                  </a:solidFill>
                </a:rPr>
                <a:t>, India</a:t>
              </a:r>
              <a:endParaRPr lang="en-US" sz="1600" dirty="0">
                <a:solidFill>
                  <a:schemeClr val="bg1">
                    <a:lumMod val="65000"/>
                  </a:schemeClr>
                </a:solidFill>
              </a:endParaRPr>
            </a:p>
          </p:txBody>
        </p:sp>
        <p:sp>
          <p:nvSpPr>
            <p:cNvPr id="12" name="TextBox 11"/>
            <p:cNvSpPr txBox="1"/>
            <p:nvPr/>
          </p:nvSpPr>
          <p:spPr>
            <a:xfrm>
              <a:off x="1905000" y="6488668"/>
              <a:ext cx="1704569" cy="338554"/>
            </a:xfrm>
            <a:prstGeom prst="rect">
              <a:avLst/>
            </a:prstGeom>
            <a:noFill/>
          </p:spPr>
          <p:txBody>
            <a:bodyPr wrap="none" rtlCol="0">
              <a:spAutoFit/>
            </a:bodyPr>
            <a:lstStyle/>
            <a:p>
              <a:r>
                <a:rPr lang="en-US" sz="1600" dirty="0" smtClean="0">
                  <a:solidFill>
                    <a:schemeClr val="bg1">
                      <a:lumMod val="65000"/>
                    </a:schemeClr>
                  </a:solidFill>
                </a:rPr>
                <a:t>Neutron Synthesis</a:t>
              </a:r>
              <a:endParaRPr lang="en-US" sz="1600" dirty="0">
                <a:solidFill>
                  <a:schemeClr val="bg1">
                    <a:lumMod val="65000"/>
                  </a:schemeClr>
                </a:solidFill>
              </a:endParaRPr>
            </a:p>
          </p:txBody>
        </p:sp>
      </p:grpSp>
      <p:sp>
        <p:nvSpPr>
          <p:cNvPr id="4" name="TextBox 3"/>
          <p:cNvSpPr txBox="1"/>
          <p:nvPr/>
        </p:nvSpPr>
        <p:spPr>
          <a:xfrm>
            <a:off x="5105400" y="228600"/>
            <a:ext cx="1749261" cy="400110"/>
          </a:xfrm>
          <a:prstGeom prst="rect">
            <a:avLst/>
          </a:prstGeom>
          <a:noFill/>
        </p:spPr>
        <p:txBody>
          <a:bodyPr wrap="none" rtlCol="0">
            <a:spAutoFit/>
          </a:bodyPr>
          <a:lstStyle/>
          <a:p>
            <a:r>
              <a:rPr lang="en-US" sz="2000" b="1" dirty="0" err="1" smtClean="0">
                <a:solidFill>
                  <a:schemeClr val="bg1"/>
                </a:solidFill>
              </a:rPr>
              <a:t>Hadronic</a:t>
            </a:r>
            <a:r>
              <a:rPr lang="en-US" sz="2000" b="1" dirty="0" smtClean="0">
                <a:solidFill>
                  <a:schemeClr val="bg1"/>
                </a:solidFill>
              </a:rPr>
              <a:t> State</a:t>
            </a:r>
            <a:endParaRPr lang="en-US" sz="2000" dirty="0" smtClean="0">
              <a:solidFill>
                <a:schemeClr val="bg1"/>
              </a:solidFill>
            </a:endParaRPr>
          </a:p>
        </p:txBody>
      </p:sp>
      <p:grpSp>
        <p:nvGrpSpPr>
          <p:cNvPr id="49" name="Group 48"/>
          <p:cNvGrpSpPr>
            <a:grpSpLocks noChangeAspect="1"/>
          </p:cNvGrpSpPr>
          <p:nvPr/>
        </p:nvGrpSpPr>
        <p:grpSpPr>
          <a:xfrm>
            <a:off x="4277074" y="1066800"/>
            <a:ext cx="4104926" cy="3657600"/>
            <a:chOff x="2470251" y="1246763"/>
            <a:chExt cx="4692549" cy="4181188"/>
          </a:xfrm>
        </p:grpSpPr>
        <p:sp>
          <p:nvSpPr>
            <p:cNvPr id="20" name="Oval 19"/>
            <p:cNvSpPr/>
            <p:nvPr/>
          </p:nvSpPr>
          <p:spPr>
            <a:xfrm>
              <a:off x="2470251" y="1600200"/>
              <a:ext cx="2752101" cy="146957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a:grpSpLocks noChangeAspect="1"/>
            </p:cNvGrpSpPr>
            <p:nvPr/>
          </p:nvGrpSpPr>
          <p:grpSpPr>
            <a:xfrm>
              <a:off x="3256002" y="3962401"/>
              <a:ext cx="1463040" cy="1072899"/>
              <a:chOff x="4869875" y="3962400"/>
              <a:chExt cx="1870359" cy="1371600"/>
            </a:xfrm>
          </p:grpSpPr>
          <p:sp>
            <p:nvSpPr>
              <p:cNvPr id="43" name="Oval 42"/>
              <p:cNvSpPr>
                <a:spLocks noChangeAspect="1"/>
              </p:cNvSpPr>
              <p:nvPr/>
            </p:nvSpPr>
            <p:spPr>
              <a:xfrm>
                <a:off x="5447684" y="4533900"/>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946443" y="4533900"/>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a:grpSpLocks noChangeAspect="1"/>
              </p:cNvGrpSpPr>
              <p:nvPr/>
            </p:nvGrpSpPr>
            <p:grpSpPr>
              <a:xfrm>
                <a:off x="4869875" y="3962400"/>
                <a:ext cx="1870359" cy="1371600"/>
                <a:chOff x="4869875" y="3962400"/>
                <a:chExt cx="1870359" cy="1371600"/>
              </a:xfrm>
            </p:grpSpPr>
            <p:sp>
              <p:nvSpPr>
                <p:cNvPr id="42" name="Oval 41"/>
                <p:cNvSpPr/>
                <p:nvPr/>
              </p:nvSpPr>
              <p:spPr>
                <a:xfrm>
                  <a:off x="4869875" y="3962400"/>
                  <a:ext cx="1371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368634" y="3962400"/>
                  <a:ext cx="1371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urved Down Arrow 56"/>
                <p:cNvSpPr>
                  <a:spLocks/>
                </p:cNvSpPr>
                <p:nvPr/>
              </p:nvSpPr>
              <p:spPr>
                <a:xfrm>
                  <a:off x="5562600" y="4267200"/>
                  <a:ext cx="457200" cy="182880"/>
                </a:xfrm>
                <a:prstGeom prst="curved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Curved Up Arrow 59"/>
                <p:cNvSpPr/>
                <p:nvPr/>
              </p:nvSpPr>
              <p:spPr>
                <a:xfrm>
                  <a:off x="5562600" y="4800600"/>
                  <a:ext cx="457200" cy="182880"/>
                </a:xfrm>
                <a:prstGeom prst="curved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63" name="Group 62"/>
            <p:cNvGrpSpPr>
              <a:grpSpLocks noChangeAspect="1"/>
            </p:cNvGrpSpPr>
            <p:nvPr/>
          </p:nvGrpSpPr>
          <p:grpSpPr>
            <a:xfrm>
              <a:off x="3319327" y="1828800"/>
              <a:ext cx="1051560" cy="1051560"/>
              <a:chOff x="4869875" y="3962400"/>
              <a:chExt cx="1371600" cy="1371600"/>
            </a:xfrm>
          </p:grpSpPr>
          <p:sp>
            <p:nvSpPr>
              <p:cNvPr id="64" name="Oval 63"/>
              <p:cNvSpPr/>
              <p:nvPr/>
            </p:nvSpPr>
            <p:spPr>
              <a:xfrm>
                <a:off x="4869875" y="3962400"/>
                <a:ext cx="1371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a:spLocks noChangeAspect="1"/>
              </p:cNvSpPr>
              <p:nvPr/>
            </p:nvSpPr>
            <p:spPr>
              <a:xfrm>
                <a:off x="5447684" y="4533900"/>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a:grpSpLocks noChangeAspect="1"/>
            </p:cNvGrpSpPr>
            <p:nvPr/>
          </p:nvGrpSpPr>
          <p:grpSpPr>
            <a:xfrm>
              <a:off x="4737842" y="1828800"/>
              <a:ext cx="1024128" cy="1024128"/>
              <a:chOff x="4869875" y="3962400"/>
              <a:chExt cx="1371600" cy="1371600"/>
            </a:xfrm>
          </p:grpSpPr>
          <p:sp>
            <p:nvSpPr>
              <p:cNvPr id="69" name="Oval 68"/>
              <p:cNvSpPr/>
              <p:nvPr/>
            </p:nvSpPr>
            <p:spPr>
              <a:xfrm>
                <a:off x="4869875" y="3962400"/>
                <a:ext cx="1371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5447684" y="4533900"/>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Up Arrow 70"/>
            <p:cNvSpPr/>
            <p:nvPr/>
          </p:nvSpPr>
          <p:spPr>
            <a:xfrm>
              <a:off x="5853727" y="1447800"/>
              <a:ext cx="152400" cy="3886200"/>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6082327" y="1905000"/>
              <a:ext cx="430887" cy="707886"/>
            </a:xfrm>
            <a:prstGeom prst="rect">
              <a:avLst/>
            </a:prstGeom>
            <a:noFill/>
          </p:spPr>
          <p:txBody>
            <a:bodyPr vert="vert270" wrap="none" rtlCol="0">
              <a:spAutoFit/>
            </a:bodyPr>
            <a:lstStyle/>
            <a:p>
              <a:r>
                <a:rPr lang="en-US" sz="1600" dirty="0" smtClean="0"/>
                <a:t>10</a:t>
              </a:r>
              <a:r>
                <a:rPr lang="en-US" sz="1600" baseline="30000" dirty="0" smtClean="0"/>
                <a:t>-8</a:t>
              </a:r>
              <a:r>
                <a:rPr lang="en-US" sz="1600" dirty="0" smtClean="0"/>
                <a:t> cm</a:t>
              </a:r>
              <a:endParaRPr lang="en-US" sz="1600" dirty="0"/>
            </a:p>
          </p:txBody>
        </p:sp>
        <p:sp>
          <p:nvSpPr>
            <p:cNvPr id="74" name="TextBox 73"/>
            <p:cNvSpPr txBox="1"/>
            <p:nvPr/>
          </p:nvSpPr>
          <p:spPr>
            <a:xfrm>
              <a:off x="6082327" y="3962400"/>
              <a:ext cx="430887" cy="776816"/>
            </a:xfrm>
            <a:prstGeom prst="rect">
              <a:avLst/>
            </a:prstGeom>
            <a:noFill/>
          </p:spPr>
          <p:txBody>
            <a:bodyPr vert="vert270" wrap="none" rtlCol="0">
              <a:spAutoFit/>
            </a:bodyPr>
            <a:lstStyle/>
            <a:p>
              <a:r>
                <a:rPr lang="en-US" sz="1600" dirty="0" smtClean="0"/>
                <a:t>10</a:t>
              </a:r>
              <a:r>
                <a:rPr lang="en-US" sz="1600" baseline="30000" dirty="0" smtClean="0"/>
                <a:t>-13</a:t>
              </a:r>
              <a:r>
                <a:rPr lang="en-US" sz="1600" dirty="0" smtClean="0"/>
                <a:t> cm</a:t>
              </a:r>
              <a:endParaRPr lang="en-US" sz="1600" dirty="0"/>
            </a:p>
          </p:txBody>
        </p:sp>
        <p:sp>
          <p:nvSpPr>
            <p:cNvPr id="75" name="Rectangle 74"/>
            <p:cNvSpPr/>
            <p:nvPr/>
          </p:nvSpPr>
          <p:spPr>
            <a:xfrm>
              <a:off x="5825027" y="4495800"/>
              <a:ext cx="2286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5825027" y="2274125"/>
              <a:ext cx="2286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6615727" y="4519550"/>
              <a:ext cx="457200" cy="365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6615727" y="2286000"/>
              <a:ext cx="457200" cy="365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6615727" y="2173224"/>
              <a:ext cx="457200" cy="365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6615727" y="2093025"/>
              <a:ext cx="457200" cy="365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6615727" y="2033650"/>
              <a:ext cx="457200" cy="365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6803752" y="1916875"/>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a:spLocks noChangeAspect="1"/>
            </p:cNvSpPr>
            <p:nvPr/>
          </p:nvSpPr>
          <p:spPr>
            <a:xfrm>
              <a:off x="6803752" y="1776350"/>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a:spLocks noChangeAspect="1"/>
            </p:cNvSpPr>
            <p:nvPr/>
          </p:nvSpPr>
          <p:spPr>
            <a:xfrm>
              <a:off x="6803752" y="1623950"/>
              <a:ext cx="45720" cy="457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0419" name="Object 3"/>
            <p:cNvGraphicFramePr>
              <a:graphicFrameLocks noChangeAspect="1"/>
            </p:cNvGraphicFramePr>
            <p:nvPr/>
          </p:nvGraphicFramePr>
          <p:xfrm>
            <a:off x="3602715" y="5012375"/>
            <a:ext cx="855662" cy="357187"/>
          </p:xfrm>
          <a:graphic>
            <a:graphicData uri="http://schemas.openxmlformats.org/presentationml/2006/ole">
              <p:oleObj spid="_x0000_s60419" name="Equation" r:id="rId3" imgW="507960" imgH="215640" progId="Equation.DSMT4">
                <p:embed/>
              </p:oleObj>
            </a:graphicData>
          </a:graphic>
        </p:graphicFrame>
        <p:graphicFrame>
          <p:nvGraphicFramePr>
            <p:cNvPr id="60420" name="Object 4"/>
            <p:cNvGraphicFramePr>
              <a:graphicFrameLocks noChangeAspect="1"/>
            </p:cNvGraphicFramePr>
            <p:nvPr/>
          </p:nvGraphicFramePr>
          <p:xfrm>
            <a:off x="3732502" y="3046025"/>
            <a:ext cx="320675" cy="357188"/>
          </p:xfrm>
          <a:graphic>
            <a:graphicData uri="http://schemas.openxmlformats.org/presentationml/2006/ole">
              <p:oleObj spid="_x0000_s60420" name="Equation" r:id="rId4" imgW="190440" imgH="215640" progId="Equation.DSMT4">
                <p:embed/>
              </p:oleObj>
            </a:graphicData>
          </a:graphic>
        </p:graphicFrame>
        <p:graphicFrame>
          <p:nvGraphicFramePr>
            <p:cNvPr id="60421" name="Object 5"/>
            <p:cNvGraphicFramePr>
              <a:graphicFrameLocks noChangeAspect="1"/>
            </p:cNvGraphicFramePr>
            <p:nvPr/>
          </p:nvGraphicFramePr>
          <p:xfrm>
            <a:off x="5191677" y="2790700"/>
            <a:ext cx="257175" cy="314325"/>
          </p:xfrm>
          <a:graphic>
            <a:graphicData uri="http://schemas.openxmlformats.org/presentationml/2006/ole">
              <p:oleObj spid="_x0000_s60421" name="Equation" r:id="rId5" imgW="152280" imgH="190440" progId="Equation.DSMT4">
                <p:embed/>
              </p:oleObj>
            </a:graphicData>
          </a:graphic>
        </p:graphicFrame>
        <p:graphicFrame>
          <p:nvGraphicFramePr>
            <p:cNvPr id="60422" name="Object 6"/>
            <p:cNvGraphicFramePr>
              <a:graphicFrameLocks noChangeAspect="1"/>
            </p:cNvGraphicFramePr>
            <p:nvPr/>
          </p:nvGraphicFramePr>
          <p:xfrm>
            <a:off x="3419915" y="1246763"/>
            <a:ext cx="1582737" cy="315912"/>
          </p:xfrm>
          <a:graphic>
            <a:graphicData uri="http://schemas.openxmlformats.org/presentationml/2006/ole">
              <p:oleObj spid="_x0000_s60422" name="Equation" r:id="rId6" imgW="939600" imgH="190440" progId="Equation.DSMT4">
                <p:embed/>
              </p:oleObj>
            </a:graphicData>
          </a:graphic>
        </p:graphicFrame>
        <p:graphicFrame>
          <p:nvGraphicFramePr>
            <p:cNvPr id="60423" name="Object 7"/>
            <p:cNvGraphicFramePr>
              <a:graphicFrameLocks noChangeAspect="1"/>
            </p:cNvGraphicFramePr>
            <p:nvPr/>
          </p:nvGraphicFramePr>
          <p:xfrm>
            <a:off x="3596552" y="3637663"/>
            <a:ext cx="876300" cy="274637"/>
          </p:xfrm>
          <a:graphic>
            <a:graphicData uri="http://schemas.openxmlformats.org/presentationml/2006/ole">
              <p:oleObj spid="_x0000_s60423" name="Equation" r:id="rId7" imgW="520560" imgH="164880" progId="Equation.DSMT4">
                <p:embed/>
              </p:oleObj>
            </a:graphicData>
          </a:graphic>
        </p:graphicFrame>
        <p:sp>
          <p:nvSpPr>
            <p:cNvPr id="90" name="TextBox 89"/>
            <p:cNvSpPr txBox="1"/>
            <p:nvPr/>
          </p:nvSpPr>
          <p:spPr>
            <a:xfrm>
              <a:off x="6006127" y="4800600"/>
              <a:ext cx="553998" cy="627351"/>
            </a:xfrm>
            <a:prstGeom prst="rect">
              <a:avLst/>
            </a:prstGeom>
            <a:noFill/>
          </p:spPr>
          <p:txBody>
            <a:bodyPr vert="vert270" wrap="none" rtlCol="0">
              <a:spAutoFit/>
            </a:bodyPr>
            <a:lstStyle/>
            <a:p>
              <a:r>
                <a:rPr lang="en-US" sz="1200" dirty="0" smtClean="0"/>
                <a:t>Mutual </a:t>
              </a:r>
            </a:p>
            <a:p>
              <a:r>
                <a:rPr lang="en-US" sz="1200" dirty="0" smtClean="0"/>
                <a:t>Distance</a:t>
              </a:r>
              <a:endParaRPr lang="en-US" sz="1200" dirty="0"/>
            </a:p>
          </p:txBody>
        </p:sp>
        <p:sp>
          <p:nvSpPr>
            <p:cNvPr id="91" name="TextBox 90"/>
            <p:cNvSpPr txBox="1"/>
            <p:nvPr/>
          </p:nvSpPr>
          <p:spPr>
            <a:xfrm>
              <a:off x="6608802" y="4846443"/>
              <a:ext cx="553998" cy="551882"/>
            </a:xfrm>
            <a:prstGeom prst="rect">
              <a:avLst/>
            </a:prstGeom>
            <a:noFill/>
          </p:spPr>
          <p:txBody>
            <a:bodyPr vert="vert270" wrap="none" rtlCol="0">
              <a:spAutoFit/>
            </a:bodyPr>
            <a:lstStyle/>
            <a:p>
              <a:r>
                <a:rPr lang="en-US" sz="1200" dirty="0" smtClean="0"/>
                <a:t>Energy </a:t>
              </a:r>
            </a:p>
            <a:p>
              <a:r>
                <a:rPr lang="en-US" sz="1200" dirty="0" smtClean="0"/>
                <a:t>Level</a:t>
              </a:r>
              <a:endParaRPr lang="en-US" sz="1200" dirty="0"/>
            </a:p>
          </p:txBody>
        </p:sp>
      </p:grpSp>
      <p:sp>
        <p:nvSpPr>
          <p:cNvPr id="52" name="TextBox 51"/>
          <p:cNvSpPr txBox="1"/>
          <p:nvPr/>
        </p:nvSpPr>
        <p:spPr>
          <a:xfrm>
            <a:off x="556435" y="1447800"/>
            <a:ext cx="2408865" cy="707886"/>
          </a:xfrm>
          <a:prstGeom prst="rect">
            <a:avLst/>
          </a:prstGeom>
          <a:gradFill>
            <a:gsLst>
              <a:gs pos="0">
                <a:schemeClr val="accent6"/>
              </a:gs>
              <a:gs pos="50000">
                <a:schemeClr val="accent1">
                  <a:tint val="44500"/>
                  <a:satMod val="160000"/>
                </a:schemeClr>
              </a:gs>
              <a:gs pos="100000">
                <a:schemeClr val="accent1">
                  <a:tint val="23500"/>
                  <a:satMod val="160000"/>
                </a:schemeClr>
              </a:gs>
            </a:gsLst>
            <a:path path="circle">
              <a:fillToRect r="100000" b="100000"/>
            </a:path>
          </a:gradFill>
        </p:spPr>
        <p:txBody>
          <a:bodyPr wrap="none" rtlCol="0">
            <a:spAutoFit/>
          </a:bodyPr>
          <a:lstStyle/>
          <a:p>
            <a:r>
              <a:rPr lang="en-US" sz="2000" dirty="0" smtClean="0"/>
              <a:t>Quantum Mechanics </a:t>
            </a:r>
          </a:p>
          <a:p>
            <a:r>
              <a:rPr lang="en-US" sz="2000" dirty="0" smtClean="0"/>
              <a:t>Bound state</a:t>
            </a:r>
            <a:endParaRPr lang="en-US" sz="2000" dirty="0"/>
          </a:p>
        </p:txBody>
      </p:sp>
      <p:sp>
        <p:nvSpPr>
          <p:cNvPr id="53" name="TextBox 52"/>
          <p:cNvSpPr txBox="1"/>
          <p:nvPr/>
        </p:nvSpPr>
        <p:spPr>
          <a:xfrm>
            <a:off x="550597" y="3581400"/>
            <a:ext cx="2875274" cy="707886"/>
          </a:xfrm>
          <a:prstGeom prst="rect">
            <a:avLst/>
          </a:prstGeom>
          <a:gradFill flip="none" rotWithShape="1">
            <a:gsLst>
              <a:gs pos="0">
                <a:schemeClr val="accent6"/>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wrap="none" rtlCol="0">
            <a:spAutoFit/>
          </a:bodyPr>
          <a:lstStyle/>
          <a:p>
            <a:r>
              <a:rPr lang="en-US" sz="2000" dirty="0" smtClean="0"/>
              <a:t>Bound state identified by</a:t>
            </a:r>
          </a:p>
          <a:p>
            <a:r>
              <a:rPr lang="en-US" sz="2000" dirty="0" err="1" smtClean="0"/>
              <a:t>Hadronic</a:t>
            </a:r>
            <a:r>
              <a:rPr lang="en-US" sz="2000" dirty="0" smtClean="0"/>
              <a:t> Mechanics</a:t>
            </a:r>
            <a:endParaRPr lang="en-US" sz="2000" dirty="0"/>
          </a:p>
        </p:txBody>
      </p:sp>
      <p:sp>
        <p:nvSpPr>
          <p:cNvPr id="56" name="TextBox 55"/>
          <p:cNvSpPr txBox="1"/>
          <p:nvPr/>
        </p:nvSpPr>
        <p:spPr>
          <a:xfrm>
            <a:off x="304800" y="5105400"/>
            <a:ext cx="8534400" cy="1015663"/>
          </a:xfrm>
          <a:prstGeom prst="rect">
            <a:avLst/>
          </a:prstGeom>
          <a:noFill/>
        </p:spPr>
        <p:txBody>
          <a:bodyPr wrap="square" rtlCol="0">
            <a:spAutoFit/>
          </a:bodyPr>
          <a:lstStyle/>
          <a:p>
            <a:pPr algn="just"/>
            <a:r>
              <a:rPr lang="en-US" sz="2000" dirty="0" smtClean="0"/>
              <a:t>The conventional quantum state is recovered when the electron leaves the proton structure . Thus </a:t>
            </a:r>
            <a:r>
              <a:rPr lang="en-US" sz="2000" dirty="0" err="1" smtClean="0"/>
              <a:t>hadronic</a:t>
            </a:r>
            <a:r>
              <a:rPr lang="en-US" sz="2000" dirty="0" smtClean="0"/>
              <a:t> state is one and only one, the neutron.  Hence, energy levels of the hydrogen atom are the excited states of the neutron. </a:t>
            </a:r>
            <a:endParaRPr lang="en-US" sz="2000" dirty="0"/>
          </a:p>
        </p:txBody>
      </p:sp>
      <p:sp>
        <p:nvSpPr>
          <p:cNvPr id="54" name="TextBox 53"/>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9"/>
          <p:cNvGrpSpPr/>
          <p:nvPr/>
        </p:nvGrpSpPr>
        <p:grpSpPr>
          <a:xfrm>
            <a:off x="0" y="0"/>
            <a:ext cx="9144000" cy="838200"/>
            <a:chOff x="0" y="0"/>
            <a:chExt cx="9144000" cy="838200"/>
          </a:xfrm>
          <a:effectLst>
            <a:outerShdw blurRad="50800" dist="38100" dir="5400000" algn="t" rotWithShape="0">
              <a:prstClr val="black">
                <a:alpha val="40000"/>
              </a:prstClr>
            </a:outerShdw>
            <a:reflection blurRad="6350" stA="52000" endA="300" endPos="35000" dir="5400000" sy="-100000" algn="bl" rotWithShape="0"/>
          </a:effectLst>
          <a:scene3d>
            <a:camera prst="obliqueBottomRight"/>
            <a:lightRig rig="threePt" dir="t"/>
          </a:scene3d>
        </p:grpSpPr>
        <p:sp>
          <p:nvSpPr>
            <p:cNvPr id="8" name="Rounded Rectangle 7"/>
            <p:cNvSpPr/>
            <p:nvPr/>
          </p:nvSpPr>
          <p:spPr>
            <a:xfrm>
              <a:off x="0" y="0"/>
              <a:ext cx="5105400" cy="838200"/>
            </a:xfrm>
            <a:prstGeom prst="roundRect">
              <a:avLst>
                <a:gd name="adj" fmla="val 0"/>
              </a:avLst>
            </a:prstGeom>
            <a:solidFill>
              <a:schemeClr val="tx1"/>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029200" y="0"/>
              <a:ext cx="4114800" cy="838200"/>
            </a:xfrm>
            <a:prstGeom prst="roundRect">
              <a:avLst>
                <a:gd name="adj" fmla="val 0"/>
              </a:avLst>
            </a:prstGeom>
            <a:solidFill>
              <a:srgbClr val="00006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0" y="6488017"/>
            <a:ext cx="9144000" cy="381000"/>
            <a:chOff x="0" y="6488017"/>
            <a:chExt cx="9144000" cy="381000"/>
          </a:xfrm>
        </p:grpSpPr>
        <p:grpSp>
          <p:nvGrpSpPr>
            <p:cNvPr id="11" name="Group 17"/>
            <p:cNvGrpSpPr/>
            <p:nvPr/>
          </p:nvGrpSpPr>
          <p:grpSpPr>
            <a:xfrm>
              <a:off x="0" y="6488017"/>
              <a:ext cx="9144000" cy="381000"/>
              <a:chOff x="0" y="6488017"/>
              <a:chExt cx="9144000" cy="381000"/>
            </a:xfrm>
          </p:grpSpPr>
          <p:sp>
            <p:nvSpPr>
              <p:cNvPr id="14" name="Rounded Rectangle 13"/>
              <p:cNvSpPr/>
              <p:nvPr/>
            </p:nvSpPr>
            <p:spPr>
              <a:xfrm rot="10800000">
                <a:off x="4038600" y="6488017"/>
                <a:ext cx="5105400" cy="381000"/>
              </a:xfrm>
              <a:prstGeom prst="roundRect">
                <a:avLst>
                  <a:gd name="adj" fmla="val 0"/>
                </a:avLst>
              </a:prstGeo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10800000">
                <a:off x="0" y="6488017"/>
                <a:ext cx="4114800" cy="381000"/>
              </a:xfrm>
              <a:prstGeom prst="roundRect">
                <a:avLst>
                  <a:gd name="adj" fmla="val 0"/>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4343400" y="6495696"/>
              <a:ext cx="4061048" cy="338554"/>
            </a:xfrm>
            <a:prstGeom prst="rect">
              <a:avLst/>
            </a:prstGeom>
            <a:noFill/>
          </p:spPr>
          <p:txBody>
            <a:bodyPr wrap="none" rtlCol="0">
              <a:spAutoFit/>
            </a:bodyPr>
            <a:lstStyle/>
            <a:p>
              <a:r>
                <a:rPr lang="en-US" sz="1600" dirty="0" err="1" smtClean="0">
                  <a:solidFill>
                    <a:schemeClr val="bg1">
                      <a:lumMod val="75000"/>
                    </a:schemeClr>
                  </a:solidFill>
                </a:rPr>
                <a:t>Chandrakant</a:t>
              </a:r>
              <a:r>
                <a:rPr lang="en-US" sz="1600" dirty="0" smtClean="0">
                  <a:solidFill>
                    <a:schemeClr val="bg1">
                      <a:lumMod val="75000"/>
                    </a:schemeClr>
                  </a:solidFill>
                </a:rPr>
                <a:t>  S. </a:t>
              </a:r>
              <a:r>
                <a:rPr lang="en-US" sz="1600" dirty="0" err="1" smtClean="0">
                  <a:solidFill>
                    <a:schemeClr val="bg1">
                      <a:lumMod val="75000"/>
                    </a:schemeClr>
                  </a:solidFill>
                </a:rPr>
                <a:t>Burande</a:t>
              </a:r>
              <a:r>
                <a:rPr lang="en-US" sz="1600" dirty="0" smtClean="0">
                  <a:solidFill>
                    <a:schemeClr val="bg1">
                      <a:lumMod val="75000"/>
                    </a:schemeClr>
                  </a:solidFill>
                </a:rPr>
                <a:t>, VDCET, </a:t>
              </a:r>
              <a:r>
                <a:rPr lang="en-US" sz="1600" dirty="0" err="1" smtClean="0">
                  <a:solidFill>
                    <a:schemeClr val="bg1">
                      <a:lumMod val="75000"/>
                    </a:schemeClr>
                  </a:solidFill>
                </a:rPr>
                <a:t>Mouda</a:t>
              </a:r>
              <a:r>
                <a:rPr lang="en-US" sz="1600" dirty="0" smtClean="0">
                  <a:solidFill>
                    <a:schemeClr val="bg1">
                      <a:lumMod val="75000"/>
                    </a:schemeClr>
                  </a:solidFill>
                </a:rPr>
                <a:t>, India</a:t>
              </a:r>
              <a:endParaRPr lang="en-US" sz="1600" dirty="0">
                <a:solidFill>
                  <a:schemeClr val="bg1">
                    <a:lumMod val="75000"/>
                  </a:schemeClr>
                </a:solidFill>
              </a:endParaRPr>
            </a:p>
          </p:txBody>
        </p:sp>
        <p:sp>
          <p:nvSpPr>
            <p:cNvPr id="13" name="TextBox 12"/>
            <p:cNvSpPr txBox="1"/>
            <p:nvPr/>
          </p:nvSpPr>
          <p:spPr>
            <a:xfrm>
              <a:off x="1905000" y="6488668"/>
              <a:ext cx="1704569" cy="338554"/>
            </a:xfrm>
            <a:prstGeom prst="rect">
              <a:avLst/>
            </a:prstGeom>
            <a:noFill/>
          </p:spPr>
          <p:txBody>
            <a:bodyPr wrap="none" rtlCol="0">
              <a:spAutoFit/>
            </a:bodyPr>
            <a:lstStyle/>
            <a:p>
              <a:r>
                <a:rPr lang="en-US" sz="1600" dirty="0" smtClean="0">
                  <a:solidFill>
                    <a:schemeClr val="bg1">
                      <a:lumMod val="65000"/>
                    </a:schemeClr>
                  </a:solidFill>
                </a:rPr>
                <a:t>Neutron Synthesis</a:t>
              </a:r>
              <a:endParaRPr lang="en-US" sz="1600" dirty="0">
                <a:solidFill>
                  <a:schemeClr val="bg1">
                    <a:lumMod val="65000"/>
                  </a:schemeClr>
                </a:solidFill>
              </a:endParaRPr>
            </a:p>
          </p:txBody>
        </p:sp>
      </p:grpSp>
      <p:sp>
        <p:nvSpPr>
          <p:cNvPr id="17" name="TextBox 16"/>
          <p:cNvSpPr txBox="1"/>
          <p:nvPr/>
        </p:nvSpPr>
        <p:spPr>
          <a:xfrm>
            <a:off x="228600" y="1373369"/>
            <a:ext cx="8610600" cy="2708434"/>
          </a:xfrm>
          <a:prstGeom prst="rect">
            <a:avLst/>
          </a:prstGeom>
          <a:noFill/>
        </p:spPr>
        <p:txBody>
          <a:bodyPr wrap="square" rtlCol="0">
            <a:spAutoFit/>
          </a:bodyPr>
          <a:lstStyle/>
          <a:p>
            <a:pPr marL="287338" indent="-287338" algn="just">
              <a:spcBef>
                <a:spcPts val="600"/>
              </a:spcBef>
              <a:spcAft>
                <a:spcPts val="600"/>
              </a:spcAft>
              <a:buFont typeface="Wingdings" pitchFamily="2" charset="2"/>
              <a:buChar char="§"/>
            </a:pPr>
            <a:r>
              <a:rPr lang="en-US" sz="2000" dirty="0" smtClean="0"/>
              <a:t>In this event, </a:t>
            </a:r>
            <a:r>
              <a:rPr lang="en-US" sz="2000" dirty="0" err="1" smtClean="0"/>
              <a:t>Santilli</a:t>
            </a:r>
            <a:r>
              <a:rPr lang="en-US" sz="2000" dirty="0" smtClean="0"/>
              <a:t> </a:t>
            </a:r>
            <a:r>
              <a:rPr lang="en-US" sz="2000" dirty="0" err="1" smtClean="0"/>
              <a:t>isomechanics</a:t>
            </a:r>
            <a:r>
              <a:rPr lang="en-US" sz="2000" dirty="0" smtClean="0"/>
              <a:t> is ideally suited for a quantitative study of the neutron synthesis because, in addition to all interactions characterizing the hydrogen atom, allows the new interactions caused by deep mutual penetration of the constituents. </a:t>
            </a:r>
          </a:p>
          <a:p>
            <a:pPr marL="287338" indent="-287338" algn="just">
              <a:spcBef>
                <a:spcPts val="600"/>
              </a:spcBef>
              <a:spcAft>
                <a:spcPts val="600"/>
              </a:spcAft>
              <a:buFont typeface="Wingdings" pitchFamily="2" charset="2"/>
              <a:buChar char="§"/>
            </a:pPr>
            <a:r>
              <a:rPr lang="en-US" sz="2000" dirty="0" smtClean="0"/>
              <a:t>The method has been used by </a:t>
            </a:r>
            <a:r>
              <a:rPr lang="en-US" sz="2000" dirty="0" err="1" smtClean="0"/>
              <a:t>Santilli</a:t>
            </a:r>
            <a:r>
              <a:rPr lang="en-US" sz="2000" dirty="0" smtClean="0"/>
              <a:t> in numerous applications. </a:t>
            </a:r>
            <a:r>
              <a:rPr lang="en-US" sz="2000" dirty="0" err="1" smtClean="0"/>
              <a:t>Santilli</a:t>
            </a:r>
            <a:r>
              <a:rPr lang="en-US" sz="2000" dirty="0" smtClean="0"/>
              <a:t> [6] obtained an </a:t>
            </a:r>
            <a:r>
              <a:rPr lang="en-US" sz="2000" dirty="0" err="1" smtClean="0"/>
              <a:t>isoequation</a:t>
            </a:r>
            <a:r>
              <a:rPr lang="en-US" sz="2000" dirty="0" smtClean="0"/>
              <a:t> for the neutron by </a:t>
            </a:r>
            <a:r>
              <a:rPr lang="en-US" sz="2000" dirty="0" err="1" smtClean="0"/>
              <a:t>isotopically</a:t>
            </a:r>
            <a:r>
              <a:rPr lang="en-US" sz="2000" dirty="0" smtClean="0"/>
              <a:t> lifting of Schrödinger equation introducing additional potential term of Coulomb nature that reads as, </a:t>
            </a:r>
          </a:p>
        </p:txBody>
      </p:sp>
      <p:sp>
        <p:nvSpPr>
          <p:cNvPr id="18" name="Round Single Corner Rectangle 17"/>
          <p:cNvSpPr/>
          <p:nvPr/>
        </p:nvSpPr>
        <p:spPr>
          <a:xfrm>
            <a:off x="0" y="852050"/>
            <a:ext cx="3276600" cy="381000"/>
          </a:xfrm>
          <a:prstGeom prst="round1Rect">
            <a:avLst>
              <a:gd name="adj" fmla="val 50000"/>
            </a:avLst>
          </a:prstGeom>
          <a:solidFill>
            <a:srgbClr val="000099">
              <a:alpha val="72157"/>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28600" y="821375"/>
            <a:ext cx="2339167" cy="400110"/>
          </a:xfrm>
          <a:prstGeom prst="rect">
            <a:avLst/>
          </a:prstGeom>
        </p:spPr>
        <p:txBody>
          <a:bodyPr wrap="none">
            <a:spAutoFit/>
          </a:bodyPr>
          <a:lstStyle/>
          <a:p>
            <a:r>
              <a:rPr lang="en-US" sz="2000" b="1" dirty="0" err="1" smtClean="0">
                <a:solidFill>
                  <a:schemeClr val="bg1"/>
                </a:solidFill>
              </a:rPr>
              <a:t>Hadronic</a:t>
            </a:r>
            <a:r>
              <a:rPr lang="en-US" sz="2000" b="1" dirty="0" smtClean="0">
                <a:solidFill>
                  <a:schemeClr val="bg1"/>
                </a:solidFill>
              </a:rPr>
              <a:t> Mechanics</a:t>
            </a:r>
            <a:endParaRPr lang="en-US" sz="2000" b="1" dirty="0">
              <a:solidFill>
                <a:schemeClr val="bg1"/>
              </a:solidFill>
            </a:endParaRPr>
          </a:p>
        </p:txBody>
      </p:sp>
      <p:graphicFrame>
        <p:nvGraphicFramePr>
          <p:cNvPr id="63489" name="Object 1"/>
          <p:cNvGraphicFramePr>
            <a:graphicFrameLocks noChangeAspect="1"/>
          </p:cNvGraphicFramePr>
          <p:nvPr/>
        </p:nvGraphicFramePr>
        <p:xfrm>
          <a:off x="1905000" y="3886200"/>
          <a:ext cx="5715000" cy="804288"/>
        </p:xfrm>
        <a:graphic>
          <a:graphicData uri="http://schemas.openxmlformats.org/presentationml/2006/ole">
            <p:oleObj spid="_x0000_s63489" name="Equation" r:id="rId3" imgW="2984500" imgH="419100" progId="Equation.DSMT4">
              <p:embed/>
            </p:oleObj>
          </a:graphicData>
        </a:graphic>
      </p:graphicFrame>
      <p:graphicFrame>
        <p:nvGraphicFramePr>
          <p:cNvPr id="63490" name="Object 2"/>
          <p:cNvGraphicFramePr>
            <a:graphicFrameLocks noChangeAspect="1"/>
          </p:cNvGraphicFramePr>
          <p:nvPr/>
        </p:nvGraphicFramePr>
        <p:xfrm>
          <a:off x="3389313" y="4800600"/>
          <a:ext cx="2593975" cy="436563"/>
        </p:xfrm>
        <a:graphic>
          <a:graphicData uri="http://schemas.openxmlformats.org/presentationml/2006/ole">
            <p:oleObj spid="_x0000_s63490" name="Equation" r:id="rId4" imgW="1358640" imgH="228600" progId="Equation.DSMT4">
              <p:embed/>
            </p:oleObj>
          </a:graphicData>
        </a:graphic>
      </p:graphicFrame>
      <p:sp>
        <p:nvSpPr>
          <p:cNvPr id="20" name="TextBox 19"/>
          <p:cNvSpPr txBox="1"/>
          <p:nvPr/>
        </p:nvSpPr>
        <p:spPr>
          <a:xfrm>
            <a:off x="1972384" y="4799987"/>
            <a:ext cx="1415772" cy="400110"/>
          </a:xfrm>
          <a:prstGeom prst="rect">
            <a:avLst/>
          </a:prstGeom>
          <a:noFill/>
        </p:spPr>
        <p:txBody>
          <a:bodyPr wrap="none" rtlCol="0">
            <a:spAutoFit/>
          </a:bodyPr>
          <a:lstStyle/>
          <a:p>
            <a:r>
              <a:rPr lang="en-US" sz="2000" dirty="0" smtClean="0"/>
              <a:t>with </a:t>
            </a:r>
            <a:r>
              <a:rPr lang="en-US" sz="2000" dirty="0" err="1" smtClean="0"/>
              <a:t>isounit</a:t>
            </a:r>
            <a:endParaRPr lang="en-US" sz="2000" dirty="0"/>
          </a:p>
        </p:txBody>
      </p:sp>
      <p:sp>
        <p:nvSpPr>
          <p:cNvPr id="21" name="TextBox 20"/>
          <p:cNvSpPr txBox="1"/>
          <p:nvPr/>
        </p:nvSpPr>
        <p:spPr>
          <a:xfrm>
            <a:off x="2111602" y="121725"/>
            <a:ext cx="2879634" cy="646331"/>
          </a:xfrm>
          <a:prstGeom prst="rect">
            <a:avLst/>
          </a:prstGeom>
          <a:noFill/>
        </p:spPr>
        <p:txBody>
          <a:bodyPr wrap="none" rtlCol="0">
            <a:spAutoFit/>
          </a:bodyPr>
          <a:lstStyle/>
          <a:p>
            <a:pPr algn="r"/>
            <a:r>
              <a:rPr lang="en-US" b="1" dirty="0" smtClean="0">
                <a:solidFill>
                  <a:schemeClr val="bg1">
                    <a:lumMod val="65000"/>
                  </a:schemeClr>
                </a:solidFill>
              </a:rPr>
              <a:t>THE RUTHERFORD-SANTILLI </a:t>
            </a:r>
          </a:p>
          <a:p>
            <a:pPr algn="r"/>
            <a:r>
              <a:rPr lang="en-US" b="1" dirty="0" smtClean="0">
                <a:solidFill>
                  <a:schemeClr val="bg1">
                    <a:lumMod val="65000"/>
                  </a:schemeClr>
                </a:solidFill>
              </a:rPr>
              <a:t>NEUTRON MODEL</a:t>
            </a:r>
            <a:endParaRPr lang="en-US" dirty="0">
              <a:solidFill>
                <a:schemeClr val="bg1">
                  <a:lumMod val="65000"/>
                </a:schemeClr>
              </a:solidFill>
            </a:endParaRPr>
          </a:p>
        </p:txBody>
      </p:sp>
      <p:sp>
        <p:nvSpPr>
          <p:cNvPr id="22" name="Rectangle 21"/>
          <p:cNvSpPr/>
          <p:nvPr/>
        </p:nvSpPr>
        <p:spPr>
          <a:xfrm>
            <a:off x="5257800" y="228600"/>
            <a:ext cx="1927387" cy="400110"/>
          </a:xfrm>
          <a:prstGeom prst="rect">
            <a:avLst/>
          </a:prstGeom>
        </p:spPr>
        <p:txBody>
          <a:bodyPr wrap="none">
            <a:spAutoFit/>
          </a:bodyPr>
          <a:lstStyle/>
          <a:p>
            <a:r>
              <a:rPr lang="en-US" sz="2000" b="1" dirty="0" err="1" smtClean="0">
                <a:solidFill>
                  <a:schemeClr val="bg1">
                    <a:lumMod val="65000"/>
                  </a:schemeClr>
                </a:solidFill>
              </a:rPr>
              <a:t>Hadronic</a:t>
            </a:r>
            <a:r>
              <a:rPr lang="en-US" sz="2000" b="1" dirty="0" smtClean="0">
                <a:solidFill>
                  <a:schemeClr val="bg1">
                    <a:lumMod val="65000"/>
                  </a:schemeClr>
                </a:solidFill>
              </a:rPr>
              <a:t> Energy</a:t>
            </a:r>
            <a:endParaRPr lang="en-US" sz="2000" b="1" dirty="0">
              <a:solidFill>
                <a:schemeClr val="bg1">
                  <a:lumMod val="65000"/>
                </a:schemeClr>
              </a:solidFill>
            </a:endParaRPr>
          </a:p>
        </p:txBody>
      </p:sp>
      <p:sp>
        <p:nvSpPr>
          <p:cNvPr id="24" name="TextBox 23"/>
          <p:cNvSpPr txBox="1"/>
          <p:nvPr/>
        </p:nvSpPr>
        <p:spPr>
          <a:xfrm>
            <a:off x="533400" y="5663625"/>
            <a:ext cx="7772400" cy="584775"/>
          </a:xfrm>
          <a:prstGeom prst="rect">
            <a:avLst/>
          </a:prstGeom>
          <a:noFill/>
        </p:spPr>
        <p:txBody>
          <a:bodyPr wrap="square" rtlCol="0">
            <a:spAutoFit/>
          </a:bodyPr>
          <a:lstStyle/>
          <a:p>
            <a:pPr marL="342900" indent="-342900" algn="just">
              <a:tabLst>
                <a:tab pos="511175" algn="l"/>
              </a:tabLst>
            </a:pPr>
            <a:r>
              <a:rPr lang="en-US" sz="1600" dirty="0" smtClean="0"/>
              <a:t>[6]	R. M. </a:t>
            </a:r>
            <a:r>
              <a:rPr lang="en-US" sz="1600" dirty="0" err="1" smtClean="0"/>
              <a:t>Santilli</a:t>
            </a:r>
            <a:r>
              <a:rPr lang="en-US" sz="1600" dirty="0" smtClean="0"/>
              <a:t>, “Apparent Consistency of Rutherford’s Hypothesis on Neutron as a Compressed Hydrogen Atom”, </a:t>
            </a:r>
            <a:r>
              <a:rPr lang="en-US" sz="1600" i="1" dirty="0" err="1" smtClean="0"/>
              <a:t>Hadronic</a:t>
            </a:r>
            <a:r>
              <a:rPr lang="en-US" sz="1600" i="1" dirty="0" smtClean="0"/>
              <a:t> J</a:t>
            </a:r>
            <a:r>
              <a:rPr lang="en-US" sz="1600" dirty="0" smtClean="0"/>
              <a:t>. Vol. </a:t>
            </a:r>
            <a:r>
              <a:rPr lang="en-US" sz="1600" b="1" dirty="0" smtClean="0"/>
              <a:t>13</a:t>
            </a:r>
            <a:r>
              <a:rPr lang="en-US" sz="1600" dirty="0" smtClean="0"/>
              <a:t>, 513-531 (1990).</a:t>
            </a:r>
          </a:p>
        </p:txBody>
      </p:sp>
      <p:cxnSp>
        <p:nvCxnSpPr>
          <p:cNvPr id="25" name="Straight Connector 24"/>
          <p:cNvCxnSpPr/>
          <p:nvPr/>
        </p:nvCxnSpPr>
        <p:spPr>
          <a:xfrm>
            <a:off x="304800" y="5638800"/>
            <a:ext cx="19812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1316</TotalTime>
  <Words>4558</Words>
  <Application>Microsoft Office PowerPoint</Application>
  <PresentationFormat>On-screen Show (4:3)</PresentationFormat>
  <Paragraphs>425</Paragraphs>
  <Slides>45</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45</vt:i4>
      </vt:variant>
    </vt:vector>
  </HeadingPairs>
  <TitlesOfParts>
    <vt:vector size="48" baseType="lpstr">
      <vt:lpstr>Office Theme</vt:lpstr>
      <vt:lpstr>Opulent</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chandrakant</dc:creator>
  <cp:lastModifiedBy>usha milind dangre</cp:lastModifiedBy>
  <cp:revision>303</cp:revision>
  <dcterms:created xsi:type="dcterms:W3CDTF">2006-08-16T00:00:00Z</dcterms:created>
  <dcterms:modified xsi:type="dcterms:W3CDTF">2013-09-25T14:24:42Z</dcterms:modified>
</cp:coreProperties>
</file>