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pdf" ContentType="application/pdf"/>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80" r:id="rId2"/>
    <p:sldId id="257" r:id="rId3"/>
    <p:sldId id="258" r:id="rId4"/>
    <p:sldId id="259" r:id="rId5"/>
    <p:sldId id="260" r:id="rId6"/>
    <p:sldId id="261" r:id="rId7"/>
    <p:sldId id="262" r:id="rId8"/>
    <p:sldId id="264" r:id="rId9"/>
    <p:sldId id="263" r:id="rId10"/>
    <p:sldId id="265" r:id="rId11"/>
    <p:sldId id="266" r:id="rId12"/>
    <p:sldId id="267" r:id="rId13"/>
    <p:sldId id="268" r:id="rId14"/>
    <p:sldId id="270" r:id="rId15"/>
    <p:sldId id="288" r:id="rId16"/>
    <p:sldId id="293" r:id="rId17"/>
    <p:sldId id="273" r:id="rId18"/>
    <p:sldId id="274" r:id="rId19"/>
    <p:sldId id="275" r:id="rId20"/>
    <p:sldId id="289" r:id="rId21"/>
    <p:sldId id="277" r:id="rId22"/>
    <p:sldId id="278" r:id="rId23"/>
    <p:sldId id="283" r:id="rId24"/>
    <p:sldId id="284" r:id="rId25"/>
    <p:sldId id="285" r:id="rId26"/>
    <p:sldId id="286" r:id="rId27"/>
    <p:sldId id="287" r:id="rId28"/>
    <p:sldId id="282" r:id="rId29"/>
    <p:sldId id="279" r:id="rId30"/>
    <p:sldId id="269" r:id="rId31"/>
    <p:sldId id="290" r:id="rId32"/>
    <p:sldId id="291" r:id="rId33"/>
    <p:sldId id="29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90" autoAdjust="0"/>
    <p:restoredTop sz="89628" autoAdjust="0"/>
  </p:normalViewPr>
  <p:slideViewPr>
    <p:cSldViewPr snapToGrid="0" snapToObjects="1">
      <p:cViewPr varScale="1">
        <p:scale>
          <a:sx n="96" d="100"/>
          <a:sy n="96" d="100"/>
        </p:scale>
        <p:origin x="-7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FEE004-5EC1-BA42-AF56-E89773E8B5B0}" type="datetimeFigureOut">
              <a:rPr lang="en-US" smtClean="0"/>
              <a:pPr/>
              <a:t>10/19/12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1ECDF-A81A-A24B-9249-6CB0BCC7CBD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FEE004-5EC1-BA42-AF56-E89773E8B5B0}" type="datetimeFigureOut">
              <a:rPr lang="en-US" smtClean="0"/>
              <a:pPr/>
              <a:t>10/19/12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1ECDF-A81A-A24B-9249-6CB0BCC7CBD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FEE004-5EC1-BA42-AF56-E89773E8B5B0}" type="datetimeFigureOut">
              <a:rPr lang="en-US" smtClean="0"/>
              <a:pPr/>
              <a:t>10/19/12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1ECDF-A81A-A24B-9249-6CB0BCC7CBD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FEE004-5EC1-BA42-AF56-E89773E8B5B0}" type="datetimeFigureOut">
              <a:rPr lang="en-US" smtClean="0"/>
              <a:pPr/>
              <a:t>10/19/12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1ECDF-A81A-A24B-9249-6CB0BCC7CBD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FEE004-5EC1-BA42-AF56-E89773E8B5B0}" type="datetimeFigureOut">
              <a:rPr lang="en-US" smtClean="0"/>
              <a:pPr/>
              <a:t>10/19/12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1ECDF-A81A-A24B-9249-6CB0BCC7CBD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DFEE004-5EC1-BA42-AF56-E89773E8B5B0}" type="datetimeFigureOut">
              <a:rPr lang="en-US" smtClean="0"/>
              <a:pPr/>
              <a:t>10/19/12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91ECDF-A81A-A24B-9249-6CB0BCC7CBD8}" type="slidenum">
              <a:rPr lang="en-US" smtClean="0"/>
              <a:pPr/>
              <a:t>‹#›</a:t>
            </a:fld>
            <a:endParaRPr lang="en-US"/>
          </a:p>
        </p:txBody>
      </p:sp>
      <p:sp>
        <p:nvSpPr>
          <p:cNvPr id="6" name="Title 1"/>
          <p:cNvSpPr>
            <a:spLocks noGrp="1"/>
          </p:cNvSpPr>
          <p:nvPr>
            <p:ph type="title"/>
          </p:nvPr>
        </p:nvSpPr>
        <p:spPr>
          <a:xfrm>
            <a:off x="457200" y="274638"/>
            <a:ext cx="8229600" cy="1143000"/>
          </a:xfrm>
        </p:spPr>
        <p:txBody>
          <a:bodyPr>
            <a:normAutofit/>
          </a:bodyPr>
          <a:lstStyle>
            <a:lvl1pPr>
              <a:defRPr sz="2000"/>
            </a:lvl1pPr>
          </a:lstStyle>
          <a:p>
            <a:r>
              <a:rPr lang="en-US" dirty="0" smtClean="0"/>
              <a:t>Click to edit Master title style</a:t>
            </a:r>
            <a:endParaRPr lang="en-US" dirty="0"/>
          </a:p>
        </p:txBody>
      </p:sp>
      <p:sp>
        <p:nvSpPr>
          <p:cNvPr id="7" name="Content Placeholder 2"/>
          <p:cNvSpPr>
            <a:spLocks noGrp="1"/>
          </p:cNvSpPr>
          <p:nvPr>
            <p:ph idx="1"/>
          </p:nvPr>
        </p:nvSpPr>
        <p:spPr>
          <a:xfrm>
            <a:off x="457200" y="1600200"/>
            <a:ext cx="8229600" cy="4525963"/>
          </a:xfrm>
        </p:spPr>
        <p:txBody>
          <a:bodyPr/>
          <a:lstStyle>
            <a:lvl1pPr>
              <a:defRPr sz="2000"/>
            </a:lvl1pPr>
            <a:lvl2pPr>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FEE004-5EC1-BA42-AF56-E89773E8B5B0}" type="datetimeFigureOut">
              <a:rPr lang="en-US" smtClean="0"/>
              <a:pPr/>
              <a:t>10/19/12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1ECDF-A81A-A24B-9249-6CB0BCC7CBD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FEE004-5EC1-BA42-AF56-E89773E8B5B0}" type="datetimeFigureOut">
              <a:rPr lang="en-US" smtClean="0"/>
              <a:pPr/>
              <a:t>10/19/12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1ECDF-A81A-A24B-9249-6CB0BCC7CBD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FEE004-5EC1-BA42-AF56-E89773E8B5B0}" type="datetimeFigureOut">
              <a:rPr lang="en-US" smtClean="0"/>
              <a:pPr/>
              <a:t>10/19/12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91ECDF-A81A-A24B-9249-6CB0BCC7CBD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FEE004-5EC1-BA42-AF56-E89773E8B5B0}" type="datetimeFigureOut">
              <a:rPr lang="en-US" smtClean="0"/>
              <a:pPr/>
              <a:t>10/19/12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91ECDF-A81A-A24B-9249-6CB0BCC7CB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FEE004-5EC1-BA42-AF56-E89773E8B5B0}" type="datetimeFigureOut">
              <a:rPr lang="en-US" smtClean="0"/>
              <a:pPr/>
              <a:t>10/19/12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91ECDF-A81A-A24B-9249-6CB0BCC7CBD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FEE004-5EC1-BA42-AF56-E89773E8B5B0}" type="datetimeFigureOut">
              <a:rPr lang="en-US" smtClean="0"/>
              <a:pPr/>
              <a:t>10/19/12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1ECDF-A81A-A24B-9249-6CB0BCC7CBD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EE004-5EC1-BA42-AF56-E89773E8B5B0}" type="datetimeFigureOut">
              <a:rPr lang="en-US" smtClean="0"/>
              <a:pPr/>
              <a:t>10/19/12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91ECDF-A81A-A24B-9249-6CB0BCC7CBD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df"/><Relationship Id="rId3"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df"/><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image" Target="../media/image19.pd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image" Target="../media/image22.pdf"/></Relationships>
</file>

<file path=ppt/slides/_rels/slide13.xml.rels><?xml version="1.0" encoding="UTF-8" standalone="yes"?>
<Relationships xmlns="http://schemas.openxmlformats.org/package/2006/relationships"><Relationship Id="rId3" Type="http://schemas.openxmlformats.org/officeDocument/2006/relationships/image" Target="../media/image26.pdf"/><Relationship Id="rId4" Type="http://schemas.openxmlformats.org/officeDocument/2006/relationships/image" Target="../media/image27.png"/><Relationship Id="rId5" Type="http://schemas.openxmlformats.org/officeDocument/2006/relationships/image" Target="../media/image28.jpeg"/><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image" Target="../media/image33.pd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3.xml"/><Relationship Id="rId2"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df"/><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df"/><Relationship Id="rId5"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jpeg"/><Relationship Id="rId3" Type="http://schemas.openxmlformats.org/officeDocument/2006/relationships/image" Target="../media/image5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df"/><Relationship Id="rId3"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3.xml"/><Relationship Id="rId2" Type="http://schemas.openxmlformats.org/officeDocument/2006/relationships/image" Target="../media/image58.pd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 Id="rId3"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df"/><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df"/><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df"/><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presentation-0.pdf"/>
          <p:cNvPicPr>
            <a:picLocks noGrp="1" noChangeAspect="1"/>
          </p:cNvPicPr>
          <p:nvPr>
            <p:ph idx="1"/>
          </p:nvPr>
        </p:nvPicPr>
        <mc:AlternateContent xmlns:ma="http://schemas.microsoft.com/office/mac/drawingml/2008/main">
          <mc:Choice Requires="ma">
            <p:blipFill>
              <a:blip r:embed="rId2"/>
              <a:srcRect l="-67655" r="-6765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rcRect l="-67655" r="-67655"/>
              <a:stretch>
                <a:fillRect/>
              </a:stretch>
            </p:blipFill>
          </mc:Fallback>
        </mc:AlternateContent>
        <p:spPr>
          <a:xfrm>
            <a:off x="-8407400" y="-863601"/>
            <a:ext cx="26519389" cy="14584680"/>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presentation-3.pdf"/>
          <p:cNvPicPr>
            <a:picLocks noGrp="1" noChangeAspect="1"/>
          </p:cNvPicPr>
          <p:nvPr>
            <p:ph idx="1"/>
          </p:nvPr>
        </p:nvPicPr>
        <mc:AlternateContent>
          <mc:Choice xmlns:ma="http://schemas.microsoft.com/office/mac/drawingml/2008/main" Requires="ma">
            <p:blipFill>
              <a:blip r:embed="rId2"/>
              <a:srcRect l="-67655" r="-67655"/>
              <a:stretch>
                <a:fillRect/>
              </a:stretch>
            </p:blipFill>
          </mc:Choice>
          <mc:Fallback>
            <p:blipFill>
              <a:blip r:embed="rId3"/>
              <a:srcRect l="-67655" r="-67655"/>
              <a:stretch>
                <a:fillRect/>
              </a:stretch>
            </p:blipFill>
          </mc:Fallback>
        </mc:AlternateContent>
        <p:spPr>
          <a:xfrm>
            <a:off x="-5842000" y="-487363"/>
            <a:ext cx="21032619" cy="1156716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esentation-4.pdf"/>
          <p:cNvPicPr>
            <a:picLocks noGrp="1" noChangeAspect="1"/>
          </p:cNvPicPr>
          <p:nvPr>
            <p:ph idx="1"/>
          </p:nvPr>
        </p:nvPicPr>
        <mc:AlternateContent>
          <mc:Choice xmlns:ma="http://schemas.microsoft.com/office/mac/drawingml/2008/main" Requires="ma">
            <p:blipFill>
              <a:blip r:embed="rId2"/>
              <a:srcRect l="-67655" r="-67655"/>
              <a:stretch>
                <a:fillRect/>
              </a:stretch>
            </p:blipFill>
          </mc:Choice>
          <mc:Fallback>
            <p:blipFill>
              <a:blip r:embed="rId3"/>
              <a:srcRect l="-67655" r="-67655"/>
              <a:stretch>
                <a:fillRect/>
              </a:stretch>
            </p:blipFill>
          </mc:Fallback>
        </mc:AlternateContent>
        <p:spPr>
          <a:xfrm>
            <a:off x="-5074846" y="-334963"/>
            <a:ext cx="19203696" cy="10561320"/>
          </a:xfrm>
        </p:spPr>
      </p:pic>
      <p:pic>
        <p:nvPicPr>
          <p:cNvPr id="5" name="Picture 4"/>
          <p:cNvPicPr>
            <a:picLocks noChangeAspect="1"/>
          </p:cNvPicPr>
          <p:nvPr/>
        </p:nvPicPr>
        <p:blipFill>
          <a:blip r:embed="rId4"/>
          <a:stretch>
            <a:fillRect/>
          </a:stretch>
        </p:blipFill>
        <p:spPr>
          <a:xfrm>
            <a:off x="3409950" y="2684462"/>
            <a:ext cx="2460117" cy="246430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esentation-5.pdf"/>
          <p:cNvPicPr>
            <a:picLocks noGrp="1" noChangeAspect="1"/>
          </p:cNvPicPr>
          <p:nvPr>
            <p:ph idx="1"/>
          </p:nvPr>
        </p:nvPicPr>
        <mc:AlternateContent>
          <mc:Choice xmlns:ma="http://schemas.microsoft.com/office/mac/drawingml/2008/main" Requires="ma">
            <p:blipFill>
              <a:blip r:embed="rId2"/>
              <a:srcRect l="-67655" r="-67655"/>
              <a:stretch>
                <a:fillRect/>
              </a:stretch>
            </p:blipFill>
          </mc:Choice>
          <mc:Fallback>
            <p:blipFill>
              <a:blip r:embed="rId3"/>
              <a:srcRect l="-67655" r="-67655"/>
              <a:stretch>
                <a:fillRect/>
              </a:stretch>
            </p:blipFill>
          </mc:Fallback>
        </mc:AlternateContent>
        <p:spPr>
          <a:xfrm>
            <a:off x="-5658299" y="-614364"/>
            <a:ext cx="21032619" cy="11567160"/>
          </a:xfrm>
        </p:spPr>
      </p:pic>
      <p:pic>
        <p:nvPicPr>
          <p:cNvPr id="5" name="Picture 4"/>
          <p:cNvPicPr>
            <a:picLocks noChangeAspect="1"/>
          </p:cNvPicPr>
          <p:nvPr/>
        </p:nvPicPr>
        <p:blipFill>
          <a:blip r:embed="rId4"/>
          <a:stretch>
            <a:fillRect/>
          </a:stretch>
        </p:blipFill>
        <p:spPr>
          <a:xfrm>
            <a:off x="2159000" y="2476500"/>
            <a:ext cx="5379720" cy="43815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2552700" y="-4083050"/>
            <a:ext cx="2336800" cy="3111500"/>
          </a:xfrm>
          <a:prstGeom prst="rect">
            <a:avLst/>
          </a:prstGeom>
        </p:spPr>
      </p:pic>
      <p:pic>
        <p:nvPicPr>
          <p:cNvPr id="14" name="Content Placeholder 13" descr="presentation-6.pdf"/>
          <p:cNvPicPr>
            <a:picLocks noGrp="1" noChangeAspect="1"/>
          </p:cNvPicPr>
          <p:nvPr>
            <p:ph idx="1"/>
          </p:nvPr>
        </p:nvPicPr>
        <mc:AlternateContent>
          <mc:Choice xmlns:ma="http://schemas.microsoft.com/office/mac/drawingml/2008/main" Requires="ma">
            <p:blipFill>
              <a:blip r:embed="rId3"/>
              <a:srcRect l="-67655" r="-67655"/>
              <a:stretch>
                <a:fillRect/>
              </a:stretch>
            </p:blipFill>
          </mc:Choice>
          <mc:Fallback>
            <p:blipFill>
              <a:blip r:embed="rId4"/>
              <a:srcRect l="-67655" r="-67655"/>
              <a:stretch>
                <a:fillRect/>
              </a:stretch>
            </p:blipFill>
          </mc:Fallback>
        </mc:AlternateContent>
        <p:spPr>
          <a:xfrm>
            <a:off x="-5486400" y="-603250"/>
            <a:ext cx="20118157" cy="11064240"/>
          </a:xfrm>
        </p:spPr>
      </p:pic>
      <p:pic>
        <p:nvPicPr>
          <p:cNvPr id="15" name="P 3" descr="MAgnecule.jpg"/>
          <p:cNvPicPr/>
          <p:nvPr/>
        </p:nvPicPr>
        <p:blipFill>
          <a:blip r:embed="rId5"/>
          <a:stretch>
            <a:fillRect/>
          </a:stretch>
        </p:blipFill>
        <p:spPr>
          <a:xfrm>
            <a:off x="4364800" y="2798953"/>
            <a:ext cx="2522601" cy="2123694"/>
          </a:xfrm>
          <a:prstGeom prst="rect">
            <a:avLst/>
          </a:prstGeom>
        </p:spPr>
      </p:pic>
      <p:pic>
        <p:nvPicPr>
          <p:cNvPr id="16" name="P 2"/>
          <p:cNvPicPr/>
          <p:nvPr/>
        </p:nvPicPr>
        <p:blipFill>
          <a:blip r:embed="rId2"/>
          <a:stretch>
            <a:fillRect/>
          </a:stretch>
        </p:blipFill>
        <p:spPr>
          <a:xfrm>
            <a:off x="2166620" y="2744597"/>
            <a:ext cx="1635760" cy="21780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556" b="1" dirty="0" smtClean="0"/>
              <a:t>The </a:t>
            </a:r>
            <a:r>
              <a:rPr lang="en-US" sz="2556" b="1" smtClean="0"/>
              <a:t>original </a:t>
            </a:r>
            <a:r>
              <a:rPr lang="en-US" sz="2556" b="1" smtClean="0"/>
              <a:t>1998 </a:t>
            </a:r>
            <a:r>
              <a:rPr lang="en-US" sz="2556" b="1" dirty="0" smtClean="0"/>
              <a:t>detection</a:t>
            </a:r>
            <a:br>
              <a:rPr lang="en-US" sz="2556" b="1" dirty="0" smtClean="0"/>
            </a:br>
            <a:r>
              <a:rPr lang="en-US" sz="2556" b="1" dirty="0" smtClean="0"/>
              <a:t>still valid today     </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1068388"/>
            <a:ext cx="4457700" cy="5057775"/>
          </a:xfrm>
          <a:prstGeom prst="rect">
            <a:avLst/>
          </a:prstGeom>
        </p:spPr>
      </p:pic>
      <p:pic>
        <p:nvPicPr>
          <p:cNvPr id="5" name="Picture 4"/>
          <p:cNvPicPr>
            <a:picLocks noChangeAspect="1"/>
          </p:cNvPicPr>
          <p:nvPr/>
        </p:nvPicPr>
        <p:blipFill>
          <a:blip r:embed="rId3"/>
          <a:stretch>
            <a:fillRect/>
          </a:stretch>
        </p:blipFill>
        <p:spPr>
          <a:xfrm>
            <a:off x="5225391" y="3730943"/>
            <a:ext cx="3697986" cy="2395220"/>
          </a:xfrm>
          <a:prstGeom prst="rect">
            <a:avLst/>
          </a:prstGeom>
        </p:spPr>
      </p:pic>
      <p:pic>
        <p:nvPicPr>
          <p:cNvPr id="6" name="Picture 5"/>
          <p:cNvPicPr>
            <a:picLocks noChangeAspect="1"/>
          </p:cNvPicPr>
          <p:nvPr/>
        </p:nvPicPr>
        <p:blipFill>
          <a:blip r:embed="rId4"/>
          <a:stretch>
            <a:fillRect/>
          </a:stretch>
        </p:blipFill>
        <p:spPr>
          <a:xfrm>
            <a:off x="5471160" y="274638"/>
            <a:ext cx="3121660" cy="30988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b="1" dirty="0" smtClean="0"/>
              <a:t>2012 confirmations of the new chemical species of </a:t>
            </a:r>
            <a:r>
              <a:rPr lang="en-US" b="1" dirty="0" err="1" smtClean="0"/>
              <a:t>magnecules</a:t>
            </a:r>
            <a:r>
              <a:rPr lang="en-US" b="1" dirty="0" smtClean="0"/>
              <a:t> done at the analytic laboratory of </a:t>
            </a:r>
            <a:r>
              <a:rPr lang="en-US" b="1" dirty="0" err="1" smtClean="0"/>
              <a:t>Magnegas</a:t>
            </a:r>
            <a:r>
              <a:rPr lang="en-US" b="1" dirty="0" smtClean="0"/>
              <a:t> Corporation with </a:t>
            </a:r>
            <a:br>
              <a:rPr lang="en-US" b="1" dirty="0" smtClean="0"/>
            </a:br>
            <a:r>
              <a:rPr lang="en-US" b="1" dirty="0" smtClean="0"/>
              <a:t>1999 reconditioned  HP GC 5890, HP MS 5972 and HP IRD 5969</a:t>
            </a:r>
            <a:br>
              <a:rPr lang="en-US" b="1" dirty="0" smtClean="0"/>
            </a:br>
            <a:endParaRPr lang="en-US" b="1" dirty="0"/>
          </a:p>
        </p:txBody>
      </p:sp>
      <p:pic>
        <p:nvPicPr>
          <p:cNvPr id="4" name="Content Placeholder 3" descr="IMAG0281.jpg"/>
          <p:cNvPicPr>
            <a:picLocks noGrp="1" noChangeAspect="1"/>
          </p:cNvPicPr>
          <p:nvPr>
            <p:ph idx="1"/>
          </p:nvPr>
        </p:nvPicPr>
        <p:blipFill>
          <a:blip r:embed="rId2"/>
          <a:srcRect l="-1070" r="-1070"/>
          <a:stretch>
            <a:fillRect/>
          </a:stretch>
        </p:blip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C_1.pdf"/>
          <p:cNvPicPr>
            <a:picLocks noGrp="1" noChangeAspect="1"/>
          </p:cNvPicPr>
          <p:nvPr>
            <p:ph idx="1"/>
          </p:nvPr>
        </p:nvPicPr>
        <mc:AlternateContent>
          <mc:Choice xmlns:ma="http://schemas.microsoft.com/office/mac/drawingml/2008/main" Requires="ma">
            <p:blipFill>
              <a:blip r:embed="rId2"/>
              <a:srcRect l="-20253" r="-20253"/>
              <a:stretch>
                <a:fillRect/>
              </a:stretch>
            </p:blipFill>
          </mc:Choice>
          <mc:Fallback>
            <p:blipFill>
              <a:blip r:embed="rId3"/>
              <a:srcRect l="-20253" r="-20253"/>
              <a:stretch>
                <a:fillRect/>
              </a:stretch>
            </p:blipFill>
          </mc:Fallback>
        </mc:AlternateContent>
        <p:spPr>
          <a:xfrm>
            <a:off x="-1093507" y="0"/>
            <a:ext cx="7490308" cy="4119372"/>
          </a:xfrm>
        </p:spPr>
      </p:pic>
      <p:pic>
        <p:nvPicPr>
          <p:cNvPr id="5" name="Picture 4" descr="1.jpg"/>
          <p:cNvPicPr>
            <a:picLocks noChangeAspect="1"/>
          </p:cNvPicPr>
          <p:nvPr/>
        </p:nvPicPr>
        <p:blipFill>
          <a:blip r:embed="rId4"/>
          <a:stretch>
            <a:fillRect/>
          </a:stretch>
        </p:blipFill>
        <p:spPr>
          <a:xfrm>
            <a:off x="5120640" y="1958658"/>
            <a:ext cx="4023360" cy="3108960"/>
          </a:xfrm>
          <a:prstGeom prst="rect">
            <a:avLst/>
          </a:prstGeom>
        </p:spPr>
      </p:pic>
      <p:pic>
        <p:nvPicPr>
          <p:cNvPr id="6" name="P 1"/>
          <p:cNvPicPr/>
          <p:nvPr/>
        </p:nvPicPr>
        <p:blipFill>
          <a:blip r:embed="rId5"/>
          <a:stretch>
            <a:fillRect/>
          </a:stretch>
        </p:blipFill>
        <p:spPr>
          <a:xfrm>
            <a:off x="627507" y="3733800"/>
            <a:ext cx="3697986" cy="31242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b="1" dirty="0" smtClean="0"/>
              <a:t>The novel species of H3O = H-O-</a:t>
            </a:r>
            <a:r>
              <a:rPr lang="en-US" b="1" dirty="0" err="1" smtClean="0"/>
              <a:t>HxH</a:t>
            </a:r>
            <a:r>
              <a:rPr lang="en-US" b="1" dirty="0" smtClean="0"/>
              <a:t>,  COH = C-</a:t>
            </a:r>
            <a:r>
              <a:rPr lang="en-US" b="1" dirty="0" err="1" smtClean="0"/>
              <a:t>OxH</a:t>
            </a:r>
            <a:r>
              <a:rPr lang="en-US" b="1" dirty="0" smtClean="0"/>
              <a:t>,  </a:t>
            </a:r>
            <a:br>
              <a:rPr lang="en-US" b="1" dirty="0" smtClean="0"/>
            </a:br>
            <a:r>
              <a:rPr lang="en-US" b="1" dirty="0" smtClean="0"/>
              <a:t>CO2H =O- C-</a:t>
            </a:r>
            <a:r>
              <a:rPr lang="en-US" b="1" dirty="0" err="1" smtClean="0"/>
              <a:t>OxH</a:t>
            </a:r>
            <a:r>
              <a:rPr lang="en-US" b="1" dirty="0" smtClean="0"/>
              <a:t>, etc.</a:t>
            </a:r>
            <a:br>
              <a:rPr lang="en-US" b="1" dirty="0" smtClean="0"/>
            </a:br>
            <a:endParaRPr lang="en-US" b="1" dirty="0"/>
          </a:p>
        </p:txBody>
      </p:sp>
      <p:sp>
        <p:nvSpPr>
          <p:cNvPr id="9" name="Content Placeholder 8"/>
          <p:cNvSpPr>
            <a:spLocks noGrp="1"/>
          </p:cNvSpPr>
          <p:nvPr>
            <p:ph idx="1"/>
          </p:nvPr>
        </p:nvSpPr>
        <p:spPr/>
        <p:txBody>
          <a:bodyPr/>
          <a:lstStyle/>
          <a:p>
            <a:endParaRPr lang="en-US"/>
          </a:p>
        </p:txBody>
      </p:sp>
      <p:pic>
        <p:nvPicPr>
          <p:cNvPr id="31748" name="Picture 4"/>
          <p:cNvPicPr>
            <a:picLocks noChangeAspect="1" noChangeArrowheads="1"/>
          </p:cNvPicPr>
          <p:nvPr/>
        </p:nvPicPr>
        <p:blipFill>
          <a:blip r:embed="rId2"/>
          <a:srcRect/>
          <a:stretch>
            <a:fillRect/>
          </a:stretch>
        </p:blipFill>
        <p:spPr bwMode="auto">
          <a:xfrm>
            <a:off x="457200" y="1225550"/>
            <a:ext cx="8290560" cy="54559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b="1" dirty="0" smtClean="0"/>
              <a:t>Hydrogen accretion  165, 166, 167, 168, 169, 170, 171, 172, 173,…</a:t>
            </a:r>
            <a:endParaRPr lang="en-US" b="1" dirty="0"/>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a:srcRect/>
          <a:stretch>
            <a:fillRect/>
          </a:stretch>
        </p:blipFill>
        <p:spPr bwMode="auto">
          <a:xfrm>
            <a:off x="457200" y="1293813"/>
            <a:ext cx="8524240" cy="5303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One of the many chemical analyses of </a:t>
            </a:r>
            <a:r>
              <a:rPr lang="en-US" b="1" dirty="0" err="1" smtClean="0"/>
              <a:t>MagneGas</a:t>
            </a:r>
            <a:r>
              <a:rPr lang="en-US" b="1" dirty="0" smtClean="0"/>
              <a:t> conducted at ONEIDA Analytic Laboratories of Whitesboro, New York, showing the series of anomalous species</a:t>
            </a:r>
            <a:br>
              <a:rPr lang="en-US" b="1" dirty="0" smtClean="0"/>
            </a:br>
            <a:r>
              <a:rPr lang="en-US" b="1" dirty="0" smtClean="0"/>
              <a:t>3 </a:t>
            </a:r>
            <a:r>
              <a:rPr lang="en-US" b="1" dirty="0" err="1" smtClean="0"/>
              <a:t>amu</a:t>
            </a:r>
            <a:r>
              <a:rPr lang="en-US" b="1" dirty="0" smtClean="0"/>
              <a:t>, 4 </a:t>
            </a:r>
            <a:r>
              <a:rPr lang="en-US" b="1" dirty="0" err="1" smtClean="0"/>
              <a:t>amu</a:t>
            </a:r>
            <a:r>
              <a:rPr lang="en-US" b="1" dirty="0" smtClean="0"/>
              <a:t>, 5 </a:t>
            </a:r>
            <a:r>
              <a:rPr lang="en-US" b="1" dirty="0" err="1" smtClean="0"/>
              <a:t>amu</a:t>
            </a:r>
            <a:r>
              <a:rPr lang="en-US" b="1" dirty="0" smtClean="0"/>
              <a:t>,  6 </a:t>
            </a:r>
            <a:r>
              <a:rPr lang="en-US" b="1" dirty="0" err="1" smtClean="0"/>
              <a:t>amu</a:t>
            </a:r>
            <a:r>
              <a:rPr lang="en-US" b="1" dirty="0" smtClean="0"/>
              <a:t>, 7 </a:t>
            </a:r>
            <a:r>
              <a:rPr lang="en-US" b="1" dirty="0" err="1" smtClean="0"/>
              <a:t>amu</a:t>
            </a:r>
            <a:r>
              <a:rPr lang="en-US" b="1" dirty="0" smtClean="0"/>
              <a:t>, 8 </a:t>
            </a:r>
            <a:r>
              <a:rPr lang="en-US" b="1" dirty="0" err="1" smtClean="0"/>
              <a:t>amu</a:t>
            </a:r>
            <a:r>
              <a:rPr lang="en-US" b="1" dirty="0" smtClean="0"/>
              <a:t>, 9 </a:t>
            </a:r>
            <a:r>
              <a:rPr lang="en-US" b="1" dirty="0" err="1" smtClean="0"/>
              <a:t>amu</a:t>
            </a:r>
            <a:r>
              <a:rPr lang="en-US" b="1" dirty="0" smtClean="0"/>
              <a:t>, etc.</a:t>
            </a:r>
            <a:br>
              <a:rPr lang="en-US" b="1" dirty="0" smtClean="0"/>
            </a:br>
            <a:endParaRPr lang="en-US" b="1" dirty="0"/>
          </a:p>
        </p:txBody>
      </p:sp>
      <p:pic>
        <p:nvPicPr>
          <p:cNvPr id="7" name="Content Placeholder 6" descr="mg-3.jpg"/>
          <p:cNvPicPr>
            <a:picLocks noGrp="1" noChangeAspect="1"/>
          </p:cNvPicPr>
          <p:nvPr>
            <p:ph idx="1"/>
          </p:nvPr>
        </p:nvPicPr>
        <p:blipFill>
          <a:blip r:embed="rId2"/>
          <a:srcRect l="-188337" r="-188337"/>
          <a:stretch>
            <a:fillRect/>
          </a:stretch>
        </p:blipFill>
        <p:spPr>
          <a:xfrm>
            <a:off x="1829689" y="1231900"/>
            <a:ext cx="10767822" cy="5921883"/>
          </a:xfrm>
        </p:spPr>
      </p:pic>
      <p:pic>
        <p:nvPicPr>
          <p:cNvPr id="8" name="Picture 7" descr="mg-1.jpg"/>
          <p:cNvPicPr>
            <a:picLocks noChangeAspect="1"/>
          </p:cNvPicPr>
          <p:nvPr/>
        </p:nvPicPr>
        <p:blipFill>
          <a:blip r:embed="rId3"/>
          <a:stretch>
            <a:fillRect/>
          </a:stretch>
        </p:blipFill>
        <p:spPr>
          <a:xfrm>
            <a:off x="620522" y="1417638"/>
            <a:ext cx="2291334" cy="5165344"/>
          </a:xfrm>
          <a:prstGeom prst="rect">
            <a:avLst/>
          </a:prstGeom>
        </p:spPr>
      </p:pic>
      <p:pic>
        <p:nvPicPr>
          <p:cNvPr id="9" name="Picture 8" descr="mg-2.jpg"/>
          <p:cNvPicPr>
            <a:picLocks noChangeAspect="1"/>
          </p:cNvPicPr>
          <p:nvPr/>
        </p:nvPicPr>
        <p:blipFill>
          <a:blip r:embed="rId4"/>
          <a:stretch>
            <a:fillRect/>
          </a:stretch>
        </p:blipFill>
        <p:spPr>
          <a:xfrm>
            <a:off x="3147060" y="1417638"/>
            <a:ext cx="2419350" cy="520827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20th century notion of valence bond is a "nomenclature" because it lacks a "quantitative" representation of the "attractive" force between identical electrons.</a:t>
            </a:r>
            <a:br>
              <a:rPr lang="en-US" b="1" dirty="0" smtClean="0"/>
            </a:br>
            <a:endParaRPr lang="en-US" b="1" dirty="0"/>
          </a:p>
        </p:txBody>
      </p:sp>
      <p:pic>
        <p:nvPicPr>
          <p:cNvPr id="4" name="Content Placeholder 3" descr="h2.png"/>
          <p:cNvPicPr>
            <a:picLocks noGrp="1" noChangeAspect="1"/>
          </p:cNvPicPr>
          <p:nvPr>
            <p:ph idx="1"/>
          </p:nvPr>
        </p:nvPicPr>
        <p:blipFill>
          <a:blip r:embed="rId2"/>
          <a:srcRect l="-33718" r="-33718"/>
          <a:stretch>
            <a:fillRect/>
          </a:stretch>
        </p:blipFill>
        <p:spPr>
          <a:xfrm>
            <a:off x="762000" y="1600200"/>
            <a:ext cx="3113104" cy="1712087"/>
          </a:xfrm>
        </p:spPr>
      </p:pic>
      <p:pic>
        <p:nvPicPr>
          <p:cNvPr id="6" name="Picture 5" descr="sigmapibonds.gif"/>
          <p:cNvPicPr>
            <a:picLocks noChangeAspect="1"/>
          </p:cNvPicPr>
          <p:nvPr/>
        </p:nvPicPr>
        <p:blipFill>
          <a:blip r:embed="rId3"/>
          <a:stretch>
            <a:fillRect/>
          </a:stretch>
        </p:blipFill>
        <p:spPr>
          <a:xfrm>
            <a:off x="1017604" y="3774758"/>
            <a:ext cx="3031236" cy="2583180"/>
          </a:xfrm>
          <a:prstGeom prst="rect">
            <a:avLst/>
          </a:prstGeom>
        </p:spPr>
      </p:pic>
      <p:pic>
        <p:nvPicPr>
          <p:cNvPr id="7" name="Picture 6" descr="IronVI_molecule_Berry06.jpg"/>
          <p:cNvPicPr>
            <a:picLocks noChangeAspect="1"/>
          </p:cNvPicPr>
          <p:nvPr/>
        </p:nvPicPr>
        <p:blipFill>
          <a:blip r:embed="rId4"/>
          <a:stretch>
            <a:fillRect/>
          </a:stretch>
        </p:blipFill>
        <p:spPr>
          <a:xfrm>
            <a:off x="4943475" y="3983038"/>
            <a:ext cx="3092450" cy="2374900"/>
          </a:xfrm>
          <a:prstGeom prst="rect">
            <a:avLst/>
          </a:prstGeom>
        </p:spPr>
      </p:pic>
      <p:pic>
        <p:nvPicPr>
          <p:cNvPr id="9" name="Picture 8" descr="h2omolecule.jpg"/>
          <p:cNvPicPr>
            <a:picLocks noChangeAspect="1"/>
          </p:cNvPicPr>
          <p:nvPr/>
        </p:nvPicPr>
        <p:blipFill>
          <a:blip r:embed="rId5"/>
          <a:stretch>
            <a:fillRect/>
          </a:stretch>
        </p:blipFill>
        <p:spPr>
          <a:xfrm>
            <a:off x="5258143" y="1417638"/>
            <a:ext cx="2067951" cy="220187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Magnecular</a:t>
            </a:r>
            <a:r>
              <a:rPr lang="en-US" dirty="0" smtClean="0"/>
              <a:t> interpretation</a:t>
            </a:r>
            <a:endParaRPr lang="en-US" dirty="0"/>
          </a:p>
        </p:txBody>
      </p:sp>
      <p:pic>
        <p:nvPicPr>
          <p:cNvPr id="4" name="Content Placeholder 3" descr="FIG11X6.PDF"/>
          <p:cNvPicPr>
            <a:picLocks noGrp="1" noChangeAspect="1"/>
          </p:cNvPicPr>
          <p:nvPr>
            <p:ph idx="1"/>
          </p:nvPr>
        </p:nvPicPr>
        <mc:AlternateContent>
          <mc:Choice xmlns:ma="http://schemas.microsoft.com/office/mac/drawingml/2008/main" Requires="ma">
            <p:blipFill>
              <a:blip r:embed="rId2"/>
              <a:srcRect l="-64648" r="-64648"/>
              <a:stretch>
                <a:fillRect/>
              </a:stretch>
            </p:blipFill>
          </mc:Choice>
          <mc:Fallback>
            <p:blipFill>
              <a:blip r:embed="rId3"/>
              <a:srcRect l="-64648" r="-64648"/>
              <a:stretch>
                <a:fillRect/>
              </a:stretch>
            </p:blipFill>
          </mc:Fallback>
        </mc:AlternateContent>
        <p:spPr>
          <a:xfrm>
            <a:off x="-2993462" y="554038"/>
            <a:ext cx="12137462" cy="667512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2-08-29 at 3.34.41 PM.png"/>
          <p:cNvPicPr>
            <a:picLocks noGrp="1" noChangeAspect="1"/>
          </p:cNvPicPr>
          <p:nvPr>
            <p:ph idx="1"/>
          </p:nvPr>
        </p:nvPicPr>
        <p:blipFill>
          <a:blip r:embed="rId2"/>
          <a:srcRect t="-9286" b="-9286"/>
          <a:stretch>
            <a:fillRect/>
          </a:stretch>
        </p:blipFill>
        <p:spPr>
          <a:xfrm>
            <a:off x="3819080" y="3717059"/>
            <a:ext cx="5031867" cy="2767327"/>
          </a:xfrm>
        </p:spPr>
      </p:pic>
      <p:pic>
        <p:nvPicPr>
          <p:cNvPr id="5" name="Picture 4" descr="Screen shot 2012-08-29 at 3.33.04 PM.png"/>
          <p:cNvPicPr>
            <a:picLocks noChangeAspect="1"/>
          </p:cNvPicPr>
          <p:nvPr/>
        </p:nvPicPr>
        <p:blipFill>
          <a:blip r:embed="rId3"/>
          <a:stretch>
            <a:fillRect/>
          </a:stretch>
        </p:blipFill>
        <p:spPr>
          <a:xfrm>
            <a:off x="616581" y="1622879"/>
            <a:ext cx="4269232" cy="2732532"/>
          </a:xfrm>
          <a:prstGeom prst="rect">
            <a:avLst/>
          </a:prstGeom>
        </p:spPr>
      </p:pic>
      <p:pic>
        <p:nvPicPr>
          <p:cNvPr id="6" name="Picture 5" descr="presentation-8.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557528" y="-4302252"/>
            <a:ext cx="9948672" cy="12874752"/>
          </a:xfrm>
          <a:prstGeom prst="rect">
            <a:avLst/>
          </a:prstGeom>
        </p:spPr>
      </p:pic>
      <p:pic>
        <p:nvPicPr>
          <p:cNvPr id="7" name="Picture 6" descr="presentation-8.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77583" y="-616014"/>
            <a:ext cx="9948672" cy="1287475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Confirmation of </a:t>
            </a:r>
            <a:r>
              <a:rPr lang="en-US" b="1" dirty="0" err="1" smtClean="0"/>
              <a:t>MagneHydrogen</a:t>
            </a:r>
            <a:r>
              <a:rPr lang="en-US" b="1" dirty="0" smtClean="0"/>
              <a:t> by</a:t>
            </a:r>
            <a:br>
              <a:rPr lang="en-US" b="1" dirty="0" smtClean="0"/>
            </a:br>
            <a:r>
              <a:rPr lang="en-US" b="1" dirty="0" err="1" smtClean="0"/>
              <a:t>Eprida</a:t>
            </a:r>
            <a:r>
              <a:rPr lang="en-US" b="1" dirty="0" smtClean="0"/>
              <a:t> Laboratories of Atlanta in 2011</a:t>
            </a:r>
            <a:endParaRPr lang="en-US" b="1" dirty="0"/>
          </a:p>
        </p:txBody>
      </p:sp>
      <p:pic>
        <p:nvPicPr>
          <p:cNvPr id="5" name="Content Placeholder 4" descr="Screen shot 2012-08-29 at 3.44.53 PM.png"/>
          <p:cNvPicPr>
            <a:picLocks noGrp="1" noChangeAspect="1"/>
          </p:cNvPicPr>
          <p:nvPr>
            <p:ph idx="1"/>
          </p:nvPr>
        </p:nvPicPr>
        <p:blipFill>
          <a:blip r:embed="rId2"/>
          <a:srcRect t="-40744" b="-40744"/>
          <a:stretch>
            <a:fillRect/>
          </a:stretch>
        </p:blipFill>
        <p:spPr>
          <a:xfrm>
            <a:off x="2038529" y="965143"/>
            <a:ext cx="4865751" cy="2675986"/>
          </a:xfrm>
        </p:spPr>
      </p:pic>
      <p:pic>
        <p:nvPicPr>
          <p:cNvPr id="6" name="Picture 5" descr="Screen shot 2012-08-29 at 3.45.11 PM.png"/>
          <p:cNvPicPr>
            <a:picLocks noChangeAspect="1"/>
          </p:cNvPicPr>
          <p:nvPr/>
        </p:nvPicPr>
        <p:blipFill>
          <a:blip r:embed="rId3"/>
          <a:stretch>
            <a:fillRect/>
          </a:stretch>
        </p:blipFill>
        <p:spPr>
          <a:xfrm>
            <a:off x="2038529" y="3397250"/>
            <a:ext cx="4704588" cy="277368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b="1" dirty="0" smtClean="0"/>
              <a:t>The Vacuum Swing Adsorption Pilot Station for the production of </a:t>
            </a:r>
            <a:br>
              <a:rPr lang="en-US" b="1" dirty="0" smtClean="0"/>
            </a:br>
            <a:r>
              <a:rPr lang="en-US" b="1" dirty="0" err="1" smtClean="0"/>
              <a:t>MagneHydrogen</a:t>
            </a:r>
            <a:r>
              <a:rPr lang="en-US" b="1" dirty="0" smtClean="0"/>
              <a:t>  at </a:t>
            </a:r>
            <a:r>
              <a:rPr lang="en-US" b="1" dirty="0" err="1" smtClean="0"/>
              <a:t>Magnegas</a:t>
            </a:r>
            <a:r>
              <a:rPr lang="en-US" b="1" dirty="0" smtClean="0"/>
              <a:t> Corporation</a:t>
            </a:r>
            <a:br>
              <a:rPr lang="en-US" b="1" dirty="0" smtClean="0"/>
            </a:br>
            <a:endParaRPr lang="en-US" b="1" dirty="0"/>
          </a:p>
        </p:txBody>
      </p:sp>
      <p:pic>
        <p:nvPicPr>
          <p:cNvPr id="6" name="Content Placeholder 5" descr="vsa-station.jpg"/>
          <p:cNvPicPr>
            <a:picLocks noGrp="1" noChangeAspect="1"/>
          </p:cNvPicPr>
          <p:nvPr>
            <p:ph idx="1"/>
          </p:nvPr>
        </p:nvPicPr>
        <p:blipFill>
          <a:blip r:embed="rId2"/>
          <a:srcRect l="-1070" r="-1070"/>
          <a:stretch>
            <a:fillRect/>
          </a:stretch>
        </p:blip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Calibration for measuring the specific weight of</a:t>
            </a:r>
            <a:br>
              <a:rPr lang="en-US" dirty="0" smtClean="0"/>
            </a:br>
            <a:r>
              <a:rPr lang="en-US" dirty="0" err="1" smtClean="0"/>
              <a:t>MagneHydrogen</a:t>
            </a: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a:p>
        </p:txBody>
      </p:sp>
      <p:pic>
        <p:nvPicPr>
          <p:cNvPr id="4" name="Picture 3" descr="H2-Air.jpg"/>
          <p:cNvPicPr/>
          <p:nvPr/>
        </p:nvPicPr>
        <p:blipFill>
          <a:blip r:embed="rId2" cstate="print"/>
          <a:stretch>
            <a:fillRect/>
          </a:stretch>
        </p:blipFill>
        <p:spPr>
          <a:xfrm>
            <a:off x="4026890" y="1119190"/>
            <a:ext cx="5105400" cy="3158836"/>
          </a:xfrm>
          <a:prstGeom prst="rect">
            <a:avLst/>
          </a:prstGeom>
        </p:spPr>
      </p:pic>
      <p:sp>
        <p:nvSpPr>
          <p:cNvPr id="39938" name="Text Box 2"/>
          <p:cNvSpPr txBox="1">
            <a:spLocks noChangeArrowheads="1"/>
          </p:cNvSpPr>
          <p:nvPr/>
        </p:nvSpPr>
        <p:spPr bwMode="auto">
          <a:xfrm>
            <a:off x="3925094" y="4040188"/>
            <a:ext cx="2360612" cy="20859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H2air </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15 psi-0.3018-27.8709</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-0.3003-27.7323</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-0.3026-27.9447</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-0.3015-27.8432</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10 psi</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-0.2439-26.8554</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-0.245-26.9765</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-0.2447-26.9435</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-0.2445-26.9215</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charset="0"/>
              <a:ea typeface="Times New Roman" charset="0"/>
            </a:endParaRPr>
          </a:p>
        </p:txBody>
      </p:sp>
      <p:sp>
        <p:nvSpPr>
          <p:cNvPr id="39939" name="Text Box 3"/>
          <p:cNvSpPr txBox="1">
            <a:spLocks noChangeArrowheads="1"/>
          </p:cNvSpPr>
          <p:nvPr/>
        </p:nvSpPr>
        <p:spPr bwMode="auto">
          <a:xfrm>
            <a:off x="6579590" y="4040188"/>
            <a:ext cx="2357437" cy="20859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H2air </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5 psi</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-0.2022-27.5648</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-0.2013-27.4421</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-0.199-27.1286</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-0.2009-27.3876</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 psi</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-0.1458-27.8265</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-0.1459-27.8456</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-0.1472-28.0937</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charset="0"/>
              <a:ea typeface="Times New Roman" charset="0"/>
            </a:endParaRPr>
          </a:p>
        </p:txBody>
      </p:sp>
      <p:pic>
        <p:nvPicPr>
          <p:cNvPr id="7" name="Picture 6" descr="photo.JPG"/>
          <p:cNvPicPr/>
          <p:nvPr/>
        </p:nvPicPr>
        <p:blipFill>
          <a:blip r:embed="rId3" cstate="print"/>
          <a:stretch>
            <a:fillRect/>
          </a:stretch>
        </p:blipFill>
        <p:spPr>
          <a:xfrm>
            <a:off x="263352" y="2607992"/>
            <a:ext cx="3343275" cy="2497098"/>
          </a:xfrm>
          <a:prstGeom prst="rect">
            <a:avLst/>
          </a:prstGeom>
          <a:scene3d>
            <a:camera prst="orthographicFront">
              <a:rot lat="0" lon="0" rev="16200000"/>
            </a:camera>
            <a:lightRig rig="threePt" dir="t"/>
          </a:scene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e-Air.jpg"/>
          <p:cNvPicPr/>
          <p:nvPr/>
        </p:nvPicPr>
        <p:blipFill>
          <a:blip r:embed="rId2" cstate="print"/>
          <a:stretch>
            <a:fillRect/>
          </a:stretch>
        </p:blipFill>
        <p:spPr>
          <a:xfrm>
            <a:off x="-23096" y="1258532"/>
            <a:ext cx="5250879" cy="4057650"/>
          </a:xfrm>
          <a:prstGeom prst="rect">
            <a:avLst/>
          </a:prstGeom>
        </p:spPr>
      </p:pic>
      <p:sp>
        <p:nvSpPr>
          <p:cNvPr id="40962" name="Text Box 2"/>
          <p:cNvSpPr txBox="1">
            <a:spLocks noChangeArrowheads="1"/>
          </p:cNvSpPr>
          <p:nvPr/>
        </p:nvSpPr>
        <p:spPr bwMode="auto">
          <a:xfrm>
            <a:off x="5948363" y="1271588"/>
            <a:ext cx="2360612" cy="20859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rgbClr val="000000"/>
                </a:solidFill>
                <a:effectLst/>
                <a:latin typeface="Calibri" charset="0"/>
                <a:ea typeface="Times New Roman" charset="0"/>
              </a:rPr>
              <a:t>Heair</a:t>
            </a:r>
            <a:r>
              <a:rPr kumimoji="0" lang="en-US" sz="1200" b="0" i="0" u="none" strike="noStrike" cap="none" normalizeH="0" baseline="0" dirty="0">
                <a:ln>
                  <a:noFill/>
                </a:ln>
                <a:solidFill>
                  <a:srgbClr val="000000"/>
                </a:solidFill>
                <a:effectLst/>
                <a:latin typeface="Calibri" charset="0"/>
                <a:ea typeface="Times New Roman" charset="0"/>
              </a:rPr>
              <a:t> </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15 psi-0.2776-25.636</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-0.278-25.673</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-0.2773-25.6083</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-0.2776-25.636</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10 psi</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-0.2241-24.6752</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-0.2263-24.9175</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-0.225-24.7743</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-0.2251-24.7854</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charset="0"/>
              <a:ea typeface="Times New Roman" charset="0"/>
            </a:endParaRPr>
          </a:p>
        </p:txBody>
      </p:sp>
      <p:sp>
        <p:nvSpPr>
          <p:cNvPr id="40963" name="Text Box 3"/>
          <p:cNvSpPr txBox="1">
            <a:spLocks noChangeArrowheads="1"/>
          </p:cNvSpPr>
          <p:nvPr/>
        </p:nvSpPr>
        <p:spPr bwMode="auto">
          <a:xfrm>
            <a:off x="5894388" y="3711575"/>
            <a:ext cx="2357437" cy="22367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Heair </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5 psi</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-0.1871-25.5063</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-0.1868-25.4654</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-0.1865-25.4245</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-0.1868-25.4654</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 psi</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-0.1351-25.7844</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-0.135-25.7653</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-0.1376-26.2615</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-0.136-25.9562</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charset="0"/>
              <a:ea typeface="Times New Roman"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N20Air.jpg"/>
          <p:cNvPicPr/>
          <p:nvPr/>
        </p:nvPicPr>
        <p:blipFill>
          <a:blip r:embed="rId2" cstate="print"/>
          <a:stretch>
            <a:fillRect/>
          </a:stretch>
        </p:blipFill>
        <p:spPr>
          <a:xfrm>
            <a:off x="1245781" y="2552647"/>
            <a:ext cx="4705350" cy="3636089"/>
          </a:xfrm>
          <a:prstGeom prst="rect">
            <a:avLst/>
          </a:prstGeom>
        </p:spPr>
      </p:pic>
      <p:sp>
        <p:nvSpPr>
          <p:cNvPr id="41986" name="Text Box 2"/>
          <p:cNvSpPr txBox="1">
            <a:spLocks noChangeArrowheads="1"/>
          </p:cNvSpPr>
          <p:nvPr/>
        </p:nvSpPr>
        <p:spPr bwMode="auto">
          <a:xfrm>
            <a:off x="5946775" y="1757363"/>
            <a:ext cx="2360613" cy="20859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N2air </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15 psi-0.0107-0.98813</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-0.0156-1.44064</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-0.0158-1.45911</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-0.014-1.29288</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10 psi</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-0.0017-0.18718</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-0.0056-0.61661</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-0.0049-0.53953</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-0.0041-0.45144</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charset="0"/>
              <a:ea typeface="Times New Roman" charset="0"/>
            </a:endParaRPr>
          </a:p>
        </p:txBody>
      </p:sp>
      <p:sp>
        <p:nvSpPr>
          <p:cNvPr id="41987" name="Text Box 3"/>
          <p:cNvSpPr txBox="1">
            <a:spLocks noChangeArrowheads="1"/>
          </p:cNvSpPr>
          <p:nvPr/>
        </p:nvSpPr>
        <p:spPr bwMode="auto">
          <a:xfrm>
            <a:off x="6043613" y="3843338"/>
            <a:ext cx="2357437" cy="20859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H2air </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5 psi</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-0.0112-1.52683</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-0.0127-1.73132</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-0.0088-1.19965</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-0.0109-1.48594</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 psi</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-0.0047-0.89701</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-0.0036-0.68708</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charset="0"/>
                <a:ea typeface="Times New Roman" charset="0"/>
              </a:rPr>
              <a:t>-0.0045-0.85884</a:t>
            </a:r>
            <a:endParaRPr kumimoji="0" lang="en-US" sz="1200" b="0" i="0" u="none" strike="noStrike" cap="none" normalizeH="0" baseline="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charset="0"/>
              <a:ea typeface="Times New Roman"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Measurement of the specific weight of one sample of </a:t>
            </a:r>
            <a:r>
              <a:rPr lang="en-US" dirty="0" err="1" smtClean="0"/>
              <a:t>MagneHydrogen</a:t>
            </a:r>
            <a:r>
              <a:rPr lang="en-US" dirty="0" smtClean="0"/>
              <a:t/>
            </a:r>
            <a:br>
              <a:rPr lang="en-US" dirty="0" smtClean="0"/>
            </a:br>
            <a:r>
              <a:rPr lang="en-US" dirty="0" smtClean="0"/>
              <a:t>yielding an average of 2.71 </a:t>
            </a:r>
            <a:r>
              <a:rPr lang="en-US" dirty="0" err="1" smtClean="0"/>
              <a:t>a.m.u</a:t>
            </a:r>
            <a:r>
              <a:rPr lang="en-US" dirty="0" smtClean="0"/>
              <a:t>. thus having 35% anomalous weight</a:t>
            </a:r>
            <a:br>
              <a:rPr lang="en-US" dirty="0" smtClean="0"/>
            </a:br>
            <a:r>
              <a:rPr lang="en-US" dirty="0" smtClean="0"/>
              <a:t>with hydrogen purity of about 98 %</a:t>
            </a:r>
            <a:br>
              <a:rPr lang="en-US" dirty="0" smtClean="0"/>
            </a:br>
            <a:endParaRPr lang="en-US" dirty="0"/>
          </a:p>
        </p:txBody>
      </p:sp>
      <p:sp>
        <p:nvSpPr>
          <p:cNvPr id="3" name="Content Placeholder 2"/>
          <p:cNvSpPr>
            <a:spLocks noGrp="1"/>
          </p:cNvSpPr>
          <p:nvPr>
            <p:ph idx="1"/>
          </p:nvPr>
        </p:nvSpPr>
        <p:spPr/>
        <p:txBody>
          <a:bodyPr/>
          <a:lstStyle/>
          <a:p>
            <a:endParaRPr lang="en-US" dirty="0"/>
          </a:p>
        </p:txBody>
      </p:sp>
      <p:pic>
        <p:nvPicPr>
          <p:cNvPr id="4" name="Picture 3" descr="MagneH-H2.jpg"/>
          <p:cNvPicPr/>
          <p:nvPr/>
        </p:nvPicPr>
        <p:blipFill>
          <a:blip r:embed="rId2" cstate="print"/>
          <a:stretch>
            <a:fillRect/>
          </a:stretch>
        </p:blipFill>
        <p:spPr>
          <a:xfrm>
            <a:off x="457200" y="2178320"/>
            <a:ext cx="4836235" cy="4114800"/>
          </a:xfrm>
          <a:prstGeom prst="rect">
            <a:avLst/>
          </a:prstGeom>
        </p:spPr>
      </p:pic>
      <p:sp>
        <p:nvSpPr>
          <p:cNvPr id="43010" name="Text Box 2"/>
          <p:cNvSpPr txBox="1">
            <a:spLocks noChangeArrowheads="1"/>
          </p:cNvSpPr>
          <p:nvPr/>
        </p:nvSpPr>
        <p:spPr bwMode="auto">
          <a:xfrm>
            <a:off x="5911793" y="3098252"/>
            <a:ext cx="2360613" cy="229457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N2air </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5 psi0.00440.599827</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0.00460.627092</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0.00320.436238</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0.00410.55893</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 psi</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0.00390.744331</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0.00450.858844</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0.00531.011527</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ea typeface="Times New Roman" charset="0"/>
              </a:rPr>
              <a:t>0.00450.858844</a:t>
            </a:r>
            <a:endParaRPr kumimoji="0" lang="en-US" sz="12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charset="0"/>
              <a:ea typeface="Times New Roman"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g.jpg"/>
          <p:cNvPicPr>
            <a:picLocks noGrp="1" noChangeAspect="1"/>
          </p:cNvPicPr>
          <p:nvPr>
            <p:ph idx="1"/>
          </p:nvPr>
        </p:nvPicPr>
        <p:blipFill>
          <a:blip r:embed="rId2"/>
          <a:srcRect l="-15934" r="-15934"/>
          <a:stretch>
            <a:fillRect/>
          </a:stretch>
        </p:blipFill>
        <p:spPr>
          <a:xfrm>
            <a:off x="-1397000" y="274638"/>
            <a:ext cx="11945803" cy="656971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esentation-10.pdf"/>
          <p:cNvPicPr>
            <a:picLocks noGrp="1" noChangeAspect="1"/>
          </p:cNvPicPr>
          <p:nvPr>
            <p:ph idx="1"/>
          </p:nvPr>
        </p:nvPicPr>
        <mc:AlternateContent>
          <mc:Choice xmlns:ma="http://schemas.microsoft.com/office/mac/drawingml/2008/main" Requires="ma">
            <p:blipFill>
              <a:blip r:embed="rId2"/>
              <a:srcRect l="-67655" r="-67655"/>
              <a:stretch>
                <a:fillRect/>
              </a:stretch>
            </p:blipFill>
          </mc:Choice>
          <mc:Fallback>
            <p:blipFill>
              <a:blip r:embed="rId3"/>
              <a:srcRect l="-67655" r="-67655"/>
              <a:stretch>
                <a:fillRect/>
              </a:stretch>
            </p:blipFill>
          </mc:Fallback>
        </mc:AlternateContent>
        <p:spPr>
          <a:xfrm>
            <a:off x="-6608064" y="-215901"/>
            <a:ext cx="22861543" cy="125730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Quantum mechanics has an incredible exact validity for the numerical representation of the structure of ONE hydrogen atom., but it is merely approximately valid for TWO hydrogen atoms bonded into the H2 molecule.</a:t>
            </a:r>
            <a:br>
              <a:rPr lang="en-US" b="1" dirty="0" smtClean="0"/>
            </a:br>
            <a:endParaRPr lang="en-US" b="1"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269730" y="2276158"/>
            <a:ext cx="4064000" cy="343916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esentation-11.pdf"/>
          <p:cNvPicPr>
            <a:picLocks noGrp="1" noChangeAspect="1"/>
          </p:cNvPicPr>
          <p:nvPr>
            <p:ph idx="1"/>
          </p:nvPr>
        </p:nvPicPr>
        <mc:AlternateContent>
          <mc:Choice xmlns:ma="http://schemas.microsoft.com/office/mac/drawingml/2008/main" Requires="ma">
            <p:blipFill>
              <a:blip r:embed="rId2"/>
              <a:srcRect l="-67655" r="-67655"/>
              <a:stretch>
                <a:fillRect/>
              </a:stretch>
            </p:blipFill>
          </mc:Choice>
          <mc:Fallback>
            <p:blipFill>
              <a:blip r:embed="rId3"/>
              <a:srcRect l="-67655" r="-67655"/>
              <a:stretch>
                <a:fillRect/>
              </a:stretch>
            </p:blipFill>
          </mc:Fallback>
        </mc:AlternateContent>
        <p:spPr>
          <a:xfrm>
            <a:off x="-6667500" y="-723900"/>
            <a:ext cx="22861543" cy="12573000"/>
          </a:xfrm>
        </p:spPr>
      </p:pic>
      <p:pic>
        <p:nvPicPr>
          <p:cNvPr id="5" name="Picture 4"/>
          <p:cNvPicPr>
            <a:picLocks noChangeAspect="1"/>
          </p:cNvPicPr>
          <p:nvPr/>
        </p:nvPicPr>
        <p:blipFill>
          <a:blip r:embed="rId4"/>
          <a:stretch>
            <a:fillRect/>
          </a:stretch>
        </p:blipFill>
        <p:spPr>
          <a:xfrm>
            <a:off x="3143251" y="1417638"/>
            <a:ext cx="2988945" cy="2682240"/>
          </a:xfrm>
          <a:prstGeom prst="rect">
            <a:avLst/>
          </a:prstGeom>
        </p:spPr>
      </p:pic>
      <p:pic>
        <p:nvPicPr>
          <p:cNvPr id="6" name="Picture 5"/>
          <p:cNvPicPr>
            <a:picLocks noChangeAspect="1"/>
          </p:cNvPicPr>
          <p:nvPr/>
        </p:nvPicPr>
        <p:blipFill>
          <a:blip r:embed="rId5"/>
          <a:stretch>
            <a:fillRect/>
          </a:stretch>
        </p:blipFill>
        <p:spPr>
          <a:xfrm>
            <a:off x="-9791700" y="-5486400"/>
            <a:ext cx="8229600" cy="6172200"/>
          </a:xfrm>
          <a:prstGeom prst="rect">
            <a:avLst/>
          </a:prstGeom>
        </p:spPr>
      </p:pic>
      <p:pic>
        <p:nvPicPr>
          <p:cNvPr id="7" name="Picture 6"/>
          <p:cNvPicPr>
            <a:picLocks noChangeAspect="1"/>
          </p:cNvPicPr>
          <p:nvPr/>
        </p:nvPicPr>
        <p:blipFill>
          <a:blip r:embed="rId5"/>
          <a:stretch>
            <a:fillRect/>
          </a:stretch>
        </p:blipFill>
        <p:spPr>
          <a:xfrm>
            <a:off x="0" y="4099878"/>
            <a:ext cx="3291840" cy="2468880"/>
          </a:xfrm>
          <a:prstGeom prst="rect">
            <a:avLst/>
          </a:prstGeom>
        </p:spPr>
      </p:pic>
      <p:pic>
        <p:nvPicPr>
          <p:cNvPr id="8" name="Picture 7"/>
          <p:cNvPicPr>
            <a:picLocks noChangeAspect="1"/>
          </p:cNvPicPr>
          <p:nvPr/>
        </p:nvPicPr>
        <p:blipFill>
          <a:blip r:embed="rId6"/>
          <a:stretch>
            <a:fillRect/>
          </a:stretch>
        </p:blipFill>
        <p:spPr>
          <a:xfrm>
            <a:off x="2840356" y="4099878"/>
            <a:ext cx="3291840" cy="2468880"/>
          </a:xfrm>
          <a:prstGeom prst="rect">
            <a:avLst/>
          </a:prstGeom>
        </p:spPr>
      </p:pic>
      <p:pic>
        <p:nvPicPr>
          <p:cNvPr id="9" name="Picture 8"/>
          <p:cNvPicPr>
            <a:picLocks noChangeAspect="1"/>
          </p:cNvPicPr>
          <p:nvPr/>
        </p:nvPicPr>
        <p:blipFill>
          <a:blip r:embed="rId7"/>
          <a:stretch>
            <a:fillRect/>
          </a:stretch>
        </p:blipFill>
        <p:spPr>
          <a:xfrm>
            <a:off x="5852160" y="4099878"/>
            <a:ext cx="3291840" cy="246888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b="1" dirty="0" smtClean="0"/>
              <a:t>Research Project # 1: From the species H30 can we  deduce that</a:t>
            </a:r>
            <a:br>
              <a:rPr lang="en-US" b="1" dirty="0" smtClean="0"/>
            </a:br>
            <a:r>
              <a:rPr lang="en-US" b="1" dirty="0" smtClean="0"/>
              <a:t> the liquid state of water a </a:t>
            </a:r>
            <a:r>
              <a:rPr lang="en-US" b="1" dirty="0" err="1" smtClean="0"/>
              <a:t>magnecular</a:t>
            </a:r>
            <a:r>
              <a:rPr lang="en-US" b="1" dirty="0" smtClean="0"/>
              <a:t> structure,</a:t>
            </a:r>
            <a:br>
              <a:rPr lang="en-US" b="1" dirty="0" smtClean="0"/>
            </a:br>
            <a:r>
              <a:rPr lang="en-US" b="1" dirty="0" smtClean="0"/>
              <a:t> 100 C being its Curie Temperature?</a:t>
            </a:r>
            <a:br>
              <a:rPr lang="en-US" b="1" dirty="0" smtClean="0"/>
            </a:br>
            <a:endParaRPr lang="en-US" b="1" dirty="0"/>
          </a:p>
        </p:txBody>
      </p:sp>
      <p:pic>
        <p:nvPicPr>
          <p:cNvPr id="8" name="Content Placeholder 7" descr="water.jpg"/>
          <p:cNvPicPr>
            <a:picLocks noGrp="1" noChangeAspect="1"/>
          </p:cNvPicPr>
          <p:nvPr>
            <p:ph idx="1"/>
          </p:nvPr>
        </p:nvPicPr>
        <p:blipFill>
          <a:blip r:embed="rId2"/>
          <a:srcRect t="-17796" b="-17796"/>
          <a:stretch>
            <a:fillRect/>
          </a:stretch>
        </p:blip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381493"/>
          </a:xfrm>
        </p:spPr>
        <p:txBody>
          <a:bodyPr>
            <a:normAutofit/>
          </a:bodyPr>
          <a:lstStyle/>
          <a:p>
            <a:r>
              <a:rPr lang="en-US" b="1" dirty="0" smtClean="0"/>
              <a:t>Research Project # 2:</a:t>
            </a:r>
            <a:br>
              <a:rPr lang="en-US" b="1" dirty="0" smtClean="0"/>
            </a:br>
            <a:r>
              <a:rPr lang="en-US" b="1" dirty="0" smtClean="0"/>
              <a:t>Establish the bond of the specie H3, H4, H5, H6, etc. </a:t>
            </a:r>
            <a:br>
              <a:rPr lang="en-US" b="1" dirty="0" smtClean="0"/>
            </a:br>
            <a:r>
              <a:rPr lang="en-US" b="1" dirty="0" smtClean="0"/>
              <a:t>whether of valence or not.</a:t>
            </a:r>
            <a:br>
              <a:rPr lang="en-US" b="1" dirty="0" smtClean="0"/>
            </a:br>
            <a:endParaRPr lang="en-US" b="1" dirty="0"/>
          </a:p>
        </p:txBody>
      </p:sp>
      <p:pic>
        <p:nvPicPr>
          <p:cNvPr id="8" name="Content Placeholder 7" descr="h3.jpg"/>
          <p:cNvPicPr>
            <a:picLocks noGrp="1" noChangeAspect="1"/>
          </p:cNvPicPr>
          <p:nvPr>
            <p:ph idx="1"/>
          </p:nvPr>
        </p:nvPicPr>
        <p:blipFill>
          <a:blip r:embed="rId2"/>
          <a:srcRect t="-11781" b="-11781"/>
          <a:stretch>
            <a:fillRect/>
          </a:stretch>
        </p:blipFill>
        <p:spPr>
          <a:xfrm>
            <a:off x="647587" y="1886598"/>
            <a:ext cx="7777734" cy="4277427"/>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b="1" dirty="0" smtClean="0"/>
              <a:t>Research project # 3:</a:t>
            </a:r>
            <a:br>
              <a:rPr lang="en-US" b="1" dirty="0" smtClean="0"/>
            </a:br>
            <a:r>
              <a:rPr lang="en-US" b="1" dirty="0" smtClean="0"/>
              <a:t>Conduct accurate spectroscopic analysis of the flame of </a:t>
            </a:r>
            <a:r>
              <a:rPr lang="en-US" b="1" dirty="0" err="1" smtClean="0"/>
              <a:t>Magnegas</a:t>
            </a:r>
            <a:r>
              <a:rPr lang="en-US" b="1" dirty="0" smtClean="0"/>
              <a:t> and </a:t>
            </a:r>
            <a:r>
              <a:rPr lang="en-US" b="1" dirty="0" err="1" smtClean="0"/>
              <a:t>MagneHydrogen</a:t>
            </a:r>
            <a:r>
              <a:rPr lang="en-US" b="1" dirty="0" smtClean="0"/>
              <a:t> in comparison with the Sun spectral lines.</a:t>
            </a:r>
            <a:br>
              <a:rPr lang="en-US" b="1" dirty="0" smtClean="0"/>
            </a:br>
            <a:endParaRPr lang="en-US" b="1" dirty="0"/>
          </a:p>
        </p:txBody>
      </p:sp>
      <p:pic>
        <p:nvPicPr>
          <p:cNvPr id="4" name="Picture 3"/>
          <p:cNvPicPr>
            <a:picLocks noChangeAspect="1"/>
          </p:cNvPicPr>
          <p:nvPr/>
        </p:nvPicPr>
        <p:blipFill>
          <a:blip r:embed="rId2"/>
          <a:stretch>
            <a:fillRect/>
          </a:stretch>
        </p:blipFill>
        <p:spPr>
          <a:xfrm>
            <a:off x="797020" y="2316163"/>
            <a:ext cx="3810000" cy="3810000"/>
          </a:xfrm>
          <a:prstGeom prst="rect">
            <a:avLst/>
          </a:prstGeom>
        </p:spPr>
      </p:pic>
      <p:pic>
        <p:nvPicPr>
          <p:cNvPr id="7" name="Content Placeholder 6" descr="Comp 2.jpg"/>
          <p:cNvPicPr>
            <a:picLocks noGrp="1" noChangeAspect="1"/>
          </p:cNvPicPr>
          <p:nvPr>
            <p:ph idx="1"/>
          </p:nvPr>
        </p:nvPicPr>
        <p:blipFill>
          <a:blip r:embed="rId3"/>
          <a:srcRect l="-54553" r="-54553"/>
          <a:stretch>
            <a:fillRect/>
          </a:stretch>
        </p:blipFill>
        <p:spPr>
          <a:xfrm>
            <a:off x="3314700" y="2340547"/>
            <a:ext cx="6883435" cy="3785616"/>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presentation-1.pdf"/>
          <p:cNvPicPr>
            <a:picLocks noGrp="1" noChangeAspect="1"/>
          </p:cNvPicPr>
          <p:nvPr>
            <p:ph idx="1"/>
          </p:nvPr>
        </p:nvPicPr>
        <mc:AlternateContent>
          <mc:Choice xmlns:ma="http://schemas.microsoft.com/office/mac/drawingml/2008/main" Requires="ma">
            <p:blipFill>
              <a:blip r:embed="rId2"/>
              <a:srcRect l="-67655" r="-67655"/>
              <a:stretch>
                <a:fillRect/>
              </a:stretch>
            </p:blipFill>
          </mc:Choice>
          <mc:Fallback>
            <p:blipFill>
              <a:blip r:embed="rId3"/>
              <a:srcRect l="-67655" r="-67655"/>
              <a:stretch>
                <a:fillRect/>
              </a:stretch>
            </p:blipFill>
          </mc:Fallback>
        </mc:AlternateContent>
        <p:spPr>
          <a:xfrm>
            <a:off x="-7188200" y="-1096962"/>
            <a:ext cx="22861543" cy="125730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It has been proved by one of my graduate students that, under the current notion of valence, all substances are paramagnetic - in dramatic disagreement with nature - because  tall 20th century </a:t>
            </a:r>
            <a:r>
              <a:rPr lang="en-US" b="1" dirty="0" err="1" smtClean="0"/>
              <a:t>orbitals</a:t>
            </a:r>
            <a:r>
              <a:rPr lang="en-US" b="1" dirty="0" smtClean="0"/>
              <a:t> can be oriented under a sufficiently strong magnetic field.</a:t>
            </a:r>
            <a:br>
              <a:rPr lang="en-US" b="1" dirty="0" smtClean="0"/>
            </a:br>
            <a:endParaRPr lang="en-US" b="1" dirty="0"/>
          </a:p>
        </p:txBody>
      </p:sp>
      <p:pic>
        <p:nvPicPr>
          <p:cNvPr id="5" name="Content Placeholder 4" descr="Orbitals.jpg"/>
          <p:cNvPicPr>
            <a:picLocks noGrp="1" noChangeAspect="1"/>
          </p:cNvPicPr>
          <p:nvPr>
            <p:ph idx="1"/>
          </p:nvPr>
        </p:nvPicPr>
        <p:blipFill>
          <a:blip r:embed="rId2"/>
          <a:srcRect l="-40437" r="-40437"/>
          <a:stretch>
            <a:fillRect/>
          </a:stretch>
        </p:blipFill>
        <p:spPr>
          <a:xfrm>
            <a:off x="-664492" y="1417638"/>
            <a:ext cx="5630192" cy="3096387"/>
          </a:xfrm>
        </p:spPr>
      </p:pic>
      <p:pic>
        <p:nvPicPr>
          <p:cNvPr id="4" name="Picture 3"/>
          <p:cNvPicPr>
            <a:picLocks noChangeAspect="1"/>
          </p:cNvPicPr>
          <p:nvPr/>
        </p:nvPicPr>
        <p:blipFill>
          <a:blip r:embed="rId3"/>
          <a:stretch>
            <a:fillRect/>
          </a:stretch>
        </p:blipFill>
        <p:spPr>
          <a:xfrm>
            <a:off x="4521200" y="3229737"/>
            <a:ext cx="3962400" cy="32131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9562"/>
          </a:xfrm>
        </p:spPr>
        <p:txBody>
          <a:bodyPr/>
          <a:lstStyle/>
          <a:p>
            <a:r>
              <a:rPr lang="en-US" b="1" dirty="0" smtClean="0"/>
              <a:t>It is easy to prove that two hydrogen atoms have an identically NULL mutual force in the event all acting forces are of electromagnetic nature.</a:t>
            </a:r>
            <a:br>
              <a:rPr lang="en-US" b="1" dirty="0" smtClean="0"/>
            </a:br>
            <a:endParaRPr lang="en-US" b="1"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05645" y="2136639"/>
            <a:ext cx="5778500" cy="328041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b="1" dirty="0" smtClean="0"/>
              <a:t>The interactions of two identical valence electrons in singlet couplings are non-linear, non-local and non-Hamiltonian, thus being beyond any dream of representation via the axioms of quantum mechanics and chemistry due to structural insufficiencies of their mathematics.</a:t>
            </a:r>
            <a:br>
              <a:rPr lang="en-US" b="1" dirty="0" smtClean="0"/>
            </a:br>
            <a:endParaRPr lang="en-US" b="1"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442410" y="1402080"/>
            <a:ext cx="4673600" cy="545592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presentation-2.pdf"/>
          <p:cNvPicPr>
            <a:picLocks noGrp="1" noChangeAspect="1"/>
          </p:cNvPicPr>
          <p:nvPr>
            <p:ph idx="1"/>
          </p:nvPr>
        </p:nvPicPr>
        <mc:AlternateContent>
          <mc:Choice xmlns:ma="http://schemas.microsoft.com/office/mac/drawingml/2008/main" Requires="ma">
            <p:blipFill>
              <a:blip r:embed="rId2"/>
              <a:srcRect l="-67655" r="-67655"/>
              <a:stretch>
                <a:fillRect/>
              </a:stretch>
            </p:blipFill>
          </mc:Choice>
          <mc:Fallback>
            <p:blipFill>
              <a:blip r:embed="rId3"/>
              <a:srcRect l="-67655" r="-67655"/>
              <a:stretch>
                <a:fillRect/>
              </a:stretch>
            </p:blipFill>
          </mc:Fallback>
        </mc:AlternateContent>
        <p:spPr>
          <a:xfrm>
            <a:off x="-6438900" y="-571500"/>
            <a:ext cx="22861543" cy="12573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esentation-16 copy.pdf"/>
          <p:cNvPicPr>
            <a:picLocks noGrp="1" noChangeAspect="1"/>
          </p:cNvPicPr>
          <p:nvPr>
            <p:ph idx="1"/>
          </p:nvPr>
        </p:nvPicPr>
        <mc:AlternateContent>
          <mc:Choice xmlns:ma="http://schemas.microsoft.com/office/mac/drawingml/2008/main" Requires="ma">
            <p:blipFill>
              <a:blip r:embed="rId2"/>
              <a:srcRect l="-67655" r="-67655"/>
              <a:stretch>
                <a:fillRect/>
              </a:stretch>
            </p:blipFill>
          </mc:Choice>
          <mc:Fallback>
            <p:blipFill>
              <a:blip r:embed="rId3"/>
              <a:srcRect l="-67655" r="-67655"/>
              <a:stretch>
                <a:fillRect/>
              </a:stretch>
            </p:blipFill>
          </mc:Fallback>
        </mc:AlternateContent>
        <p:spPr>
          <a:xfrm>
            <a:off x="-5052925" y="-342900"/>
            <a:ext cx="19203696" cy="1056132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2482</TotalTime>
  <Words>729</Words>
  <Application>Microsoft Macintosh PowerPoint</Application>
  <PresentationFormat>On-screen Show (4:3)</PresentationFormat>
  <Paragraphs>89</Paragraphs>
  <Slides>33</Slides>
  <Notes>0</Notes>
  <HiddenSlides>0</HiddenSlides>
  <MMClips>0</MMClips>
  <ScaleCrop>false</ScaleCrop>
  <HeadingPairs>
    <vt:vector size="4" baseType="variant">
      <vt:variant>
        <vt:lpstr>Design Template</vt:lpstr>
      </vt:variant>
      <vt:variant>
        <vt:i4>1</vt:i4>
      </vt:variant>
      <vt:variant>
        <vt:lpstr>Slide Titles</vt:lpstr>
      </vt:variant>
      <vt:variant>
        <vt:i4>33</vt:i4>
      </vt:variant>
    </vt:vector>
  </HeadingPairs>
  <TitlesOfParts>
    <vt:vector size="34" baseType="lpstr">
      <vt:lpstr>Office Theme</vt:lpstr>
      <vt:lpstr>Slide 1</vt:lpstr>
      <vt:lpstr>The 20th century notion of valence bond is a "nomenclature" because it lacks a "quantitative" representation of the "attractive" force between identical electrons. </vt:lpstr>
      <vt:lpstr>Quantum mechanics has an incredible exact validity for the numerical representation of the structure of ONE hydrogen atom., but it is merely approximately valid for TWO hydrogen atoms bonded into the H2 molecule. </vt:lpstr>
      <vt:lpstr>Slide 4</vt:lpstr>
      <vt:lpstr>It has been proved by one of my graduate students that, under the current notion of valence, all substances are paramagnetic - in dramatic disagreement with nature - because  tall 20th century orbitals can be oriented under a sufficiently strong magnetic field. </vt:lpstr>
      <vt:lpstr>It is easy to prove that two hydrogen atoms have an identically NULL mutual force in the event all acting forces are of electromagnetic nature. </vt:lpstr>
      <vt:lpstr>The interactions of two identical valence electrons in singlet couplings are non-linear, non-local and non-Hamiltonian, thus being beyond any dream of representation via the axioms of quantum mechanics and chemistry due to structural insufficiencies of their mathematics. </vt:lpstr>
      <vt:lpstr>Slide 8</vt:lpstr>
      <vt:lpstr>Slide 9</vt:lpstr>
      <vt:lpstr>Slide 10</vt:lpstr>
      <vt:lpstr>Slide 11</vt:lpstr>
      <vt:lpstr>Slide 12</vt:lpstr>
      <vt:lpstr>Slide 13</vt:lpstr>
      <vt:lpstr>The original 1998 detection still valid today       </vt:lpstr>
      <vt:lpstr>2012 confirmations of the new chemical species of magnecules done at the analytic laboratory of Magnegas Corporation with  1999 reconditioned  HP GC 5890, HP MS 5972 and HP IRD 5969 </vt:lpstr>
      <vt:lpstr>Slide 16</vt:lpstr>
      <vt:lpstr>The novel species of H3O = H-O-HxH,  COH = C-OxH,   CO2H =O- C-OxH, etc. </vt:lpstr>
      <vt:lpstr>Hydrogen accretion  165, 166, 167, 168, 169, 170, 171, 172, 173,…</vt:lpstr>
      <vt:lpstr>One of the many chemical analyses of MagneGas conducted at ONEIDA Analytic Laboratories of Whitesboro, New York, showing the series of anomalous species 3 amu, 4 amu, 5 amu,  6 amu, 7 amu, 8 amu, 9 amu, etc. </vt:lpstr>
      <vt:lpstr>                                                                                           Magnecular interpretation</vt:lpstr>
      <vt:lpstr>Slide 21</vt:lpstr>
      <vt:lpstr>Confirmation of MagneHydrogen by Eprida Laboratories of Atlanta in 2011</vt:lpstr>
      <vt:lpstr>The Vacuum Swing Adsorption Pilot Station for the production of  MagneHydrogen  at Magnegas Corporation </vt:lpstr>
      <vt:lpstr>Calibration for measuring the specific weight of MagneHydrogen </vt:lpstr>
      <vt:lpstr>Slide 25</vt:lpstr>
      <vt:lpstr>Slide 26</vt:lpstr>
      <vt:lpstr>Measurement of the specific weight of one sample of MagneHydrogen yielding an average of 2.71 a.m.u. thus having 35% anomalous weight with hydrogen purity of about 98 % </vt:lpstr>
      <vt:lpstr>Slide 28</vt:lpstr>
      <vt:lpstr>Slide 29</vt:lpstr>
      <vt:lpstr>Slide 30</vt:lpstr>
      <vt:lpstr>Research Project # 1: From the species H30 can we  deduce that  the liquid state of water a magnecular structure,  100 C being its Curie Temperature? </vt:lpstr>
      <vt:lpstr>Research Project # 2: Establish the bond of the specie H3, H4, H5, H6, etc.  whether of valence or not. </vt:lpstr>
      <vt:lpstr>Research project # 3: Conduct accurate spectroscopic analysis of the flame of Magnegas and MagneHydrogen in comparison with the Sun spectral lines.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Ruggero Santilli</dc:creator>
  <cp:lastModifiedBy>Ruggero Santilli</cp:lastModifiedBy>
  <cp:revision>48</cp:revision>
  <dcterms:created xsi:type="dcterms:W3CDTF">2012-10-19T11:49:58Z</dcterms:created>
  <dcterms:modified xsi:type="dcterms:W3CDTF">2012-10-19T12:00:27Z</dcterms:modified>
</cp:coreProperties>
</file>